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ms-office.activeX"/>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activeX/activeX1.xml" ContentType="application/vnd.ms-office.activeX+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5"/>
  </p:notesMasterIdLst>
  <p:handoutMasterIdLst>
    <p:handoutMasterId r:id="rId36"/>
  </p:handoutMasterIdLst>
  <p:sldIdLst>
    <p:sldId id="353" r:id="rId2"/>
    <p:sldId id="362" r:id="rId3"/>
    <p:sldId id="355" r:id="rId4"/>
    <p:sldId id="354" r:id="rId5"/>
    <p:sldId id="379" r:id="rId6"/>
    <p:sldId id="358" r:id="rId7"/>
    <p:sldId id="363" r:id="rId8"/>
    <p:sldId id="331" r:id="rId9"/>
    <p:sldId id="377" r:id="rId10"/>
    <p:sldId id="361" r:id="rId11"/>
    <p:sldId id="380" r:id="rId12"/>
    <p:sldId id="258" r:id="rId13"/>
    <p:sldId id="259" r:id="rId14"/>
    <p:sldId id="260" r:id="rId15"/>
    <p:sldId id="349" r:id="rId16"/>
    <p:sldId id="313" r:id="rId17"/>
    <p:sldId id="338" r:id="rId18"/>
    <p:sldId id="373" r:id="rId19"/>
    <p:sldId id="357" r:id="rId20"/>
    <p:sldId id="360" r:id="rId21"/>
    <p:sldId id="365" r:id="rId22"/>
    <p:sldId id="321" r:id="rId23"/>
    <p:sldId id="308" r:id="rId24"/>
    <p:sldId id="326" r:id="rId25"/>
    <p:sldId id="276" r:id="rId26"/>
    <p:sldId id="278" r:id="rId27"/>
    <p:sldId id="282" r:id="rId28"/>
    <p:sldId id="284" r:id="rId29"/>
    <p:sldId id="291" r:id="rId30"/>
    <p:sldId id="292" r:id="rId31"/>
    <p:sldId id="366" r:id="rId32"/>
    <p:sldId id="367" r:id="rId33"/>
    <p:sldId id="374" r:id="rId34"/>
  </p:sldIdLst>
  <p:sldSz cx="9144000" cy="6858000" type="screen4x3"/>
  <p:notesSz cx="6858000" cy="9144000"/>
  <p:custDataLst>
    <p:tags r:id="rId37"/>
  </p:custDataLst>
  <p:defaultTextStyle>
    <a:defPPr>
      <a:defRPr lang="en-US"/>
    </a:defPPr>
    <a:lvl1pPr algn="l" rtl="0" eaLnBrk="0" fontAlgn="base" hangingPunct="0">
      <a:spcBef>
        <a:spcPct val="0"/>
      </a:spcBef>
      <a:spcAft>
        <a:spcPct val="0"/>
      </a:spcAft>
      <a:defRPr sz="28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28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28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28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2800" kern="1200">
        <a:solidFill>
          <a:schemeClr val="tx1"/>
        </a:solidFill>
        <a:latin typeface="Tahoma" pitchFamily="34" charset="0"/>
        <a:ea typeface="+mn-ea"/>
        <a:cs typeface="+mn-cs"/>
      </a:defRPr>
    </a:lvl5pPr>
    <a:lvl6pPr marL="2286000" algn="l" defTabSz="914400" rtl="0" eaLnBrk="1" latinLnBrk="0" hangingPunct="1">
      <a:defRPr sz="2800" kern="1200">
        <a:solidFill>
          <a:schemeClr val="tx1"/>
        </a:solidFill>
        <a:latin typeface="Tahoma" pitchFamily="34" charset="0"/>
        <a:ea typeface="+mn-ea"/>
        <a:cs typeface="+mn-cs"/>
      </a:defRPr>
    </a:lvl6pPr>
    <a:lvl7pPr marL="2743200" algn="l" defTabSz="914400" rtl="0" eaLnBrk="1" latinLnBrk="0" hangingPunct="1">
      <a:defRPr sz="2800" kern="1200">
        <a:solidFill>
          <a:schemeClr val="tx1"/>
        </a:solidFill>
        <a:latin typeface="Tahoma" pitchFamily="34" charset="0"/>
        <a:ea typeface="+mn-ea"/>
        <a:cs typeface="+mn-cs"/>
      </a:defRPr>
    </a:lvl7pPr>
    <a:lvl8pPr marL="3200400" algn="l" defTabSz="914400" rtl="0" eaLnBrk="1" latinLnBrk="0" hangingPunct="1">
      <a:defRPr sz="2800" kern="1200">
        <a:solidFill>
          <a:schemeClr val="tx1"/>
        </a:solidFill>
        <a:latin typeface="Tahoma" pitchFamily="34" charset="0"/>
        <a:ea typeface="+mn-ea"/>
        <a:cs typeface="+mn-cs"/>
      </a:defRPr>
    </a:lvl8pPr>
    <a:lvl9pPr marL="3657600" algn="l" defTabSz="914400" rtl="0" eaLnBrk="1" latinLnBrk="0" hangingPunct="1">
      <a:defRPr sz="28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97" autoAdjust="0"/>
  </p:normalViewPr>
  <p:slideViewPr>
    <p:cSldViewPr>
      <p:cViewPr>
        <p:scale>
          <a:sx n="53" d="100"/>
          <a:sy n="53" d="100"/>
        </p:scale>
        <p:origin x="-348" y="22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0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12800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12800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12800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D4F90320-2F56-4827-8E29-4248C61772C3}"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491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91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91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491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8D3FC355-F479-4027-B455-039D1B23495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D3FC355-F479-4027-B455-039D1B234952}"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D3FC355-F479-4027-B455-039D1B234952}"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D3FC355-F479-4027-B455-039D1B234952}" type="slidenum">
              <a:rPr lang="en-US" smtClean="0"/>
              <a:pPr>
                <a:defRPr/>
              </a:pPr>
              <a:t>33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D3FC355-F479-4027-B455-039D1B234952}"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a:latin typeface="Arial" charset="0"/>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a:latin typeface="Arial" charset="0"/>
                </a:endParaRPr>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a:latin typeface="Arial" charset="0"/>
                </a:endParaRPr>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a:latin typeface="Arial" charset="0"/>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a:latin typeface="Arial" charset="0"/>
              </a:endParaRPr>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n-US">
                <a:latin typeface="Arial" charset="0"/>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latin typeface="Arial" charset="0"/>
              </a:endParaRPr>
            </a:p>
          </p:txBody>
        </p:sp>
      </p:grpSp>
      <p:sp>
        <p:nvSpPr>
          <p:cNvPr id="107532" name="Rectangle 12"/>
          <p:cNvSpPr>
            <a:spLocks noGrp="1" noChangeArrowheads="1"/>
          </p:cNvSpPr>
          <p:nvPr>
            <p:ph type="ctrTitle"/>
          </p:nvPr>
        </p:nvSpPr>
        <p:spPr>
          <a:xfrm>
            <a:off x="990600" y="1676400"/>
            <a:ext cx="7772400" cy="1462088"/>
          </a:xfrm>
        </p:spPr>
        <p:txBody>
          <a:bodyPr/>
          <a:lstStyle>
            <a:lvl1pPr>
              <a:defRPr/>
            </a:lvl1pPr>
          </a:lstStyle>
          <a:p>
            <a:r>
              <a:rPr lang="en-US"/>
              <a:t>Click to edit Master title style</a:t>
            </a:r>
          </a:p>
        </p:txBody>
      </p:sp>
      <p:sp>
        <p:nvSpPr>
          <p:cNvPr id="10753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9819FC10-1EEF-45F4-B2DD-0A10BCA1504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CB60E493-962E-4D11-8128-BC0D91B6EE4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0FBCC396-0490-483A-BFBA-CC9D7B8FEB1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8C0562B8-4D5D-4C66-AD0F-41D28156FAB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44633021-37AE-46E8-AE76-EAF7C4D57FC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65AA4B91-72A7-455F-9884-345A11F3BB9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C3943131-ECDC-4DD3-9BE0-4E9FDC531D6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73BC0CA4-BF5E-497A-AECA-6490833C4FC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FCD89832-3E4A-4ECE-8892-8C54F172A57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C98B161D-B43B-426B-9544-4DFC5A253E2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EC45CF58-71A5-46AF-9F3A-31E2AA17416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49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eaLnBrk="1" hangingPunct="1">
              <a:defRPr/>
            </a:pPr>
            <a:endParaRPr kumimoji="1" lang="en-US" sz="2400"/>
          </a:p>
        </p:txBody>
      </p:sp>
      <p:sp>
        <p:nvSpPr>
          <p:cNvPr id="10649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defRPr/>
            </a:pPr>
            <a:endParaRPr kumimoji="1" lang="en-US" sz="2400"/>
          </a:p>
        </p:txBody>
      </p:sp>
      <p:sp>
        <p:nvSpPr>
          <p:cNvPr id="10650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eaLnBrk="1" hangingPunct="1">
              <a:defRPr/>
            </a:pPr>
            <a:endParaRPr kumimoji="1" lang="en-US" sz="2400"/>
          </a:p>
        </p:txBody>
      </p:sp>
      <p:sp>
        <p:nvSpPr>
          <p:cNvPr id="10650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defRPr/>
            </a:pPr>
            <a:endParaRPr kumimoji="1" lang="en-US" sz="2400"/>
          </a:p>
        </p:txBody>
      </p:sp>
      <p:sp>
        <p:nvSpPr>
          <p:cNvPr id="10650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defRPr/>
            </a:pPr>
            <a:endParaRPr kumimoji="1" lang="en-US" sz="2400"/>
          </a:p>
        </p:txBody>
      </p:sp>
      <p:sp>
        <p:nvSpPr>
          <p:cNvPr id="10650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eaLnBrk="1" hangingPunct="1">
              <a:defRPr/>
            </a:pPr>
            <a:endParaRPr kumimoji="1" lang="en-US" sz="2400"/>
          </a:p>
        </p:txBody>
      </p:sp>
      <p:sp>
        <p:nvSpPr>
          <p:cNvPr id="10650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defRPr/>
            </a:pPr>
            <a:endParaRPr kumimoji="1" lang="en-US" sz="2400"/>
          </a:p>
        </p:txBody>
      </p:sp>
      <p:sp>
        <p:nvSpPr>
          <p:cNvPr id="1033"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4"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6507"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atin typeface="+mn-lt"/>
              </a:defRPr>
            </a:lvl1pPr>
          </a:lstStyle>
          <a:p>
            <a:pPr>
              <a:defRPr/>
            </a:pPr>
            <a:endParaRPr lang="en-US"/>
          </a:p>
        </p:txBody>
      </p:sp>
      <p:sp>
        <p:nvSpPr>
          <p:cNvPr id="106508"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atin typeface="+mn-lt"/>
              </a:defRPr>
            </a:lvl1pPr>
          </a:lstStyle>
          <a:p>
            <a:pPr>
              <a:defRPr/>
            </a:pPr>
            <a:endParaRPr lang="en-US"/>
          </a:p>
        </p:txBody>
      </p:sp>
      <p:sp>
        <p:nvSpPr>
          <p:cNvPr id="106509"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atin typeface="+mn-lt"/>
              </a:defRPr>
            </a:lvl1pPr>
          </a:lstStyle>
          <a:p>
            <a:pPr>
              <a:defRPr/>
            </a:pPr>
            <a:fld id="{A3BFB3FF-0929-4A29-913A-BB08D6A9DB9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19"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google.com/imgres?imgurl=http://www.telliquah.com/schoolhouse4a.jpg&amp;imgrefurl=http://www.telliquah.com/schoolhouse.htm&amp;usg=__9e3Dl7UGbotWLhWhdCh-WpQnLc0=&amp;h=318&amp;w=445&amp;sz=19&amp;hl=en&amp;start=3&amp;itbs=1&amp;tbnid=CfV5wY8xA6X9oM:&amp;tbnh=91&amp;tbnw=127&amp;prev=/images?q=old+school+house&amp;hl=en&amp;sa=X&amp;rlz=1T4SKPB_enUS362US363&amp;tbs=isch:1&amp;prmd=ivn"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www.google.com/imgres?imgurl=http://api.ning.com/files/X1T5TRUjSVTZzukNhCCEg8-HATgjDuKZyY*iycMdKD5uvHvP3w*FvQzfvqFEQKXknLGMWH-6SLL4Uv*N1E0ULCF8pSPX04ke/laptopcircle.jpg&amp;imgrefurl=http://edupln.ning.com/profile/SteveJohnson&amp;usg=__hRszmSwaXCaXWn_QJ29NJEAjvAw=&amp;h=265&amp;w=400&amp;sz=35&amp;hl=en&amp;start=2&amp;um=1&amp;itbs=1&amp;tbnid=a8oA-Y9PzB8pYM:&amp;tbnh=82&amp;tbnw=124&amp;prev=/images?q=21st+century+school+building&amp;um=1&amp;hl=en&amp;sa=N&amp;rlz=1T4SKPB_enUS362US363&amp;tbs=isch:1" TargetMode="Externa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listenupvermont.org/"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1676400" y="381000"/>
            <a:ext cx="6421438" cy="1462088"/>
          </a:xfrm>
        </p:spPr>
        <p:txBody>
          <a:bodyPr/>
          <a:lstStyle/>
          <a:p>
            <a:r>
              <a:rPr lang="en-US" b="1" smtClean="0"/>
              <a:t>Turning the Page</a:t>
            </a:r>
          </a:p>
        </p:txBody>
      </p:sp>
      <p:sp>
        <p:nvSpPr>
          <p:cNvPr id="3075" name="Rectangle 3"/>
          <p:cNvSpPr>
            <a:spLocks noGrp="1" noChangeArrowheads="1"/>
          </p:cNvSpPr>
          <p:nvPr>
            <p:ph type="body" idx="4294967295"/>
          </p:nvPr>
        </p:nvSpPr>
        <p:spPr>
          <a:xfrm>
            <a:off x="304800" y="4191000"/>
            <a:ext cx="8458200" cy="1600200"/>
          </a:xfrm>
        </p:spPr>
        <p:txBody>
          <a:bodyPr/>
          <a:lstStyle/>
          <a:p>
            <a:pPr>
              <a:lnSpc>
                <a:spcPct val="80000"/>
              </a:lnSpc>
            </a:pPr>
            <a:endParaRPr lang="en-US" sz="1000" b="1" smtClean="0"/>
          </a:p>
          <a:p>
            <a:pPr>
              <a:lnSpc>
                <a:spcPct val="80000"/>
              </a:lnSpc>
              <a:buFont typeface="Wingdings" pitchFamily="2" charset="2"/>
              <a:buNone/>
            </a:pPr>
            <a:r>
              <a:rPr lang="en-US" sz="1000" smtClean="0"/>
              <a:t/>
            </a:r>
            <a:br>
              <a:rPr lang="en-US" sz="1000" smtClean="0"/>
            </a:br>
            <a:endParaRPr lang="en-US" sz="1000" smtClean="0"/>
          </a:p>
          <a:p>
            <a:pPr>
              <a:lnSpc>
                <a:spcPct val="80000"/>
              </a:lnSpc>
              <a:buFont typeface="Wingdings" pitchFamily="2" charset="2"/>
              <a:buNone/>
            </a:pPr>
            <a:r>
              <a:rPr lang="en-US" b="1" smtClean="0"/>
              <a:t>Understanding what “reading” means to  students who were born Digital</a:t>
            </a:r>
          </a:p>
          <a:p>
            <a:pPr>
              <a:lnSpc>
                <a:spcPct val="80000"/>
              </a:lnSpc>
            </a:pPr>
            <a:endParaRPr lang="en-US" sz="1200" b="1" smtClean="0"/>
          </a:p>
        </p:txBody>
      </p:sp>
      <p:sp>
        <p:nvSpPr>
          <p:cNvPr id="3076" name="Text Box 4"/>
          <p:cNvSpPr txBox="1">
            <a:spLocks noChangeArrowheads="1"/>
          </p:cNvSpPr>
          <p:nvPr/>
        </p:nvSpPr>
        <p:spPr bwMode="auto">
          <a:xfrm>
            <a:off x="2667000" y="4800600"/>
            <a:ext cx="5105400" cy="519113"/>
          </a:xfrm>
          <a:prstGeom prst="rect">
            <a:avLst/>
          </a:prstGeom>
          <a:noFill/>
          <a:ln w="9525">
            <a:noFill/>
            <a:miter lim="800000"/>
            <a:headEnd/>
            <a:tailEnd/>
          </a:ln>
        </p:spPr>
        <p:txBody>
          <a:bodyPr>
            <a:spAutoFit/>
          </a:bodyPr>
          <a:lstStyle/>
          <a:p>
            <a:pPr>
              <a:spcBef>
                <a:spcPct val="50000"/>
              </a:spcBef>
            </a:pPr>
            <a:endParaRPr lang="en-US"/>
          </a:p>
        </p:txBody>
      </p:sp>
      <p:pic>
        <p:nvPicPr>
          <p:cNvPr id="3077" name="Picture 5" descr="MP900202097[1]"/>
          <p:cNvPicPr>
            <a:picLocks noChangeAspect="1" noChangeArrowheads="1"/>
          </p:cNvPicPr>
          <p:nvPr/>
        </p:nvPicPr>
        <p:blipFill>
          <a:blip r:embed="rId3" cstate="print"/>
          <a:srcRect/>
          <a:stretch>
            <a:fillRect/>
          </a:stretch>
        </p:blipFill>
        <p:spPr bwMode="auto">
          <a:xfrm>
            <a:off x="5105400" y="2133600"/>
            <a:ext cx="3657600" cy="2432050"/>
          </a:xfrm>
          <a:prstGeom prst="rect">
            <a:avLst/>
          </a:prstGeom>
          <a:noFill/>
          <a:ln w="9525">
            <a:noFill/>
            <a:miter lim="800000"/>
            <a:headEnd/>
            <a:tailEnd/>
          </a:ln>
        </p:spPr>
      </p:pic>
      <p:sp>
        <p:nvSpPr>
          <p:cNvPr id="3078" name="Text Box 6"/>
          <p:cNvSpPr txBox="1">
            <a:spLocks noChangeArrowheads="1"/>
          </p:cNvSpPr>
          <p:nvPr/>
        </p:nvSpPr>
        <p:spPr bwMode="auto">
          <a:xfrm>
            <a:off x="304800" y="6338888"/>
            <a:ext cx="5943600" cy="519112"/>
          </a:xfrm>
          <a:prstGeom prst="rect">
            <a:avLst/>
          </a:prstGeom>
          <a:noFill/>
          <a:ln w="9525">
            <a:noFill/>
            <a:miter lim="800000"/>
            <a:headEnd/>
            <a:tailEnd/>
          </a:ln>
        </p:spPr>
        <p:txBody>
          <a:bodyPr>
            <a:spAutoFit/>
          </a:bodyPr>
          <a:lstStyle/>
          <a:p>
            <a:pPr>
              <a:spcBef>
                <a:spcPct val="50000"/>
              </a:spcBef>
            </a:pPr>
            <a:endParaRPr lang="en-US"/>
          </a:p>
        </p:txBody>
      </p:sp>
      <p:sp>
        <p:nvSpPr>
          <p:cNvPr id="3079" name="Text Box 7"/>
          <p:cNvSpPr txBox="1">
            <a:spLocks noChangeArrowheads="1"/>
          </p:cNvSpPr>
          <p:nvPr/>
        </p:nvSpPr>
        <p:spPr bwMode="auto">
          <a:xfrm>
            <a:off x="609600" y="6003925"/>
            <a:ext cx="5181600" cy="400110"/>
          </a:xfrm>
          <a:prstGeom prst="rect">
            <a:avLst/>
          </a:prstGeom>
          <a:noFill/>
          <a:ln w="9525">
            <a:noFill/>
            <a:miter lim="800000"/>
            <a:headEnd/>
            <a:tailEnd/>
          </a:ln>
        </p:spPr>
        <p:txBody>
          <a:bodyPr>
            <a:spAutoFit/>
          </a:bodyPr>
          <a:lstStyle/>
          <a:p>
            <a:pPr>
              <a:spcBef>
                <a:spcPct val="50000"/>
              </a:spcBef>
            </a:pPr>
            <a:r>
              <a:rPr lang="en-US" sz="2000" dirty="0"/>
              <a:t>Presented by : </a:t>
            </a:r>
            <a:r>
              <a:rPr lang="en-US" sz="2000"/>
              <a:t>Michael </a:t>
            </a:r>
            <a:r>
              <a:rPr lang="en-US" sz="2000" smtClean="0"/>
              <a:t>Ferguson</a:t>
            </a:r>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p:txBody>
          <a:bodyPr/>
          <a:lstStyle/>
          <a:p>
            <a:r>
              <a:rPr lang="en-US" sz="2800" smtClean="0"/>
              <a:t>What does this stuff look like?</a:t>
            </a:r>
          </a:p>
        </p:txBody>
      </p:sp>
      <p:sp>
        <p:nvSpPr>
          <p:cNvPr id="11267" name="Rectangle 3"/>
          <p:cNvSpPr>
            <a:spLocks noGrp="1" noChangeArrowheads="1"/>
          </p:cNvSpPr>
          <p:nvPr>
            <p:ph type="body" idx="4294967295"/>
          </p:nvPr>
        </p:nvSpPr>
        <p:spPr>
          <a:xfrm>
            <a:off x="1143000" y="2209800"/>
            <a:ext cx="7772400" cy="4114800"/>
          </a:xfrm>
        </p:spPr>
        <p:txBody>
          <a:bodyPr/>
          <a:lstStyle/>
          <a:p>
            <a:pPr>
              <a:buFont typeface="Wingdings" pitchFamily="2" charset="2"/>
              <a:buNone/>
            </a:pPr>
            <a:endParaRPr lang="en-US" dirty="0" smtClean="0"/>
          </a:p>
          <a:p>
            <a:pPr>
              <a:buFont typeface="Wingdings" pitchFamily="2" charset="2"/>
              <a:buNone/>
            </a:pPr>
            <a:r>
              <a:rPr lang="en-US" dirty="0" smtClean="0"/>
              <a:t>Smart Boards                     Intel readers</a:t>
            </a:r>
          </a:p>
          <a:p>
            <a:pPr>
              <a:buFont typeface="Wingdings" pitchFamily="2" charset="2"/>
              <a:buNone/>
            </a:pPr>
            <a:r>
              <a:rPr lang="en-US" dirty="0" smtClean="0"/>
              <a:t>Smart phones                     E-Books</a:t>
            </a:r>
          </a:p>
          <a:p>
            <a:pPr>
              <a:buFont typeface="Wingdings" pitchFamily="2" charset="2"/>
              <a:buNone/>
            </a:pPr>
            <a:r>
              <a:rPr lang="en-US" dirty="0" smtClean="0"/>
              <a:t>iPad                                   WiFI</a:t>
            </a:r>
          </a:p>
          <a:p>
            <a:pPr>
              <a:buFont typeface="Wingdings" pitchFamily="2" charset="2"/>
              <a:buNone/>
            </a:pPr>
            <a:r>
              <a:rPr lang="en-US" dirty="0" smtClean="0"/>
              <a:t>iTouch                               Smart Pens</a:t>
            </a:r>
          </a:p>
          <a:p>
            <a:pPr>
              <a:buFont typeface="Wingdings" pitchFamily="2" charset="2"/>
              <a:buNone/>
            </a:pPr>
            <a:r>
              <a:rPr lang="en-US" dirty="0" smtClean="0"/>
              <a:t>Flip Camera                        X-Box</a:t>
            </a:r>
          </a:p>
          <a:p>
            <a:pPr>
              <a:buFont typeface="Wingdings" pitchFamily="2" charset="2"/>
              <a:buNone/>
            </a:pPr>
            <a:r>
              <a:rPr lang="en-US" dirty="0" smtClean="0"/>
              <a:t>Digital Video                       Flat Screens</a:t>
            </a:r>
          </a:p>
          <a:p>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education locked.jpg"/>
          <p:cNvPicPr>
            <a:picLocks noGrp="1" noChangeAspect="1"/>
          </p:cNvPicPr>
          <p:nvPr>
            <p:ph idx="1"/>
          </p:nvPr>
        </p:nvPicPr>
        <p:blipFill>
          <a:blip r:embed="rId3" cstate="print"/>
          <a:stretch>
            <a:fillRect/>
          </a:stretch>
        </p:blipFill>
        <p:spPr>
          <a:xfrm>
            <a:off x="1219200" y="1905000"/>
            <a:ext cx="6578600" cy="46482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Today’s students…</a:t>
            </a:r>
          </a:p>
        </p:txBody>
      </p:sp>
      <p:sp>
        <p:nvSpPr>
          <p:cNvPr id="12291" name="Rectangle 3"/>
          <p:cNvSpPr>
            <a:spLocks noGrp="1" noChangeArrowheads="1"/>
          </p:cNvSpPr>
          <p:nvPr>
            <p:ph type="body" idx="1"/>
          </p:nvPr>
        </p:nvSpPr>
        <p:spPr/>
        <p:txBody>
          <a:bodyPr/>
          <a:lstStyle/>
          <a:p>
            <a:pPr marL="0" indent="0" eaLnBrk="1" hangingPunct="1">
              <a:buFont typeface="Wingdings" pitchFamily="2" charset="2"/>
              <a:buNone/>
            </a:pPr>
            <a:endParaRPr lang="en-US" sz="2800" smtClean="0"/>
          </a:p>
          <a:p>
            <a:pPr marL="0" indent="0" eaLnBrk="1" hangingPunct="1">
              <a:buFont typeface="Wingdings" pitchFamily="2" charset="2"/>
              <a:buNone/>
            </a:pPr>
            <a:r>
              <a:rPr lang="en-US" sz="2800" smtClean="0"/>
              <a:t>K through college – represent the first generation to grow up with this new technology. They have spent their entire lives surrounded by and using computers, videogames, digital music players, video cams, cell phones, and all the other toys and tools of the digital age. </a:t>
            </a:r>
          </a:p>
          <a:p>
            <a:pPr marL="0" indent="0" eaLnBrk="1" hangingPunct="1"/>
            <a:endParaRPr lang="en-US" sz="2800" smtClean="0"/>
          </a:p>
        </p:txBody>
      </p:sp>
    </p:spTree>
  </p:cSld>
  <p:clrMapOvr>
    <a:masterClrMapping/>
  </p:clrMapOvr>
  <p:transition advTm="15241"/>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143000" y="533400"/>
            <a:ext cx="7793038" cy="1004888"/>
          </a:xfrm>
        </p:spPr>
        <p:txBody>
          <a:bodyPr/>
          <a:lstStyle/>
          <a:p>
            <a:pPr eaLnBrk="1" hangingPunct="1"/>
            <a:r>
              <a:rPr lang="en-US" sz="3200" smtClean="0"/>
              <a:t>Our students today are all “native speakers”…</a:t>
            </a:r>
          </a:p>
        </p:txBody>
      </p:sp>
      <p:sp>
        <p:nvSpPr>
          <p:cNvPr id="13315" name="Rectangle 3"/>
          <p:cNvSpPr>
            <a:spLocks noGrp="1" noChangeArrowheads="1"/>
          </p:cNvSpPr>
          <p:nvPr>
            <p:ph type="body" idx="1"/>
          </p:nvPr>
        </p:nvSpPr>
        <p:spPr>
          <a:xfrm>
            <a:off x="152400" y="2133600"/>
            <a:ext cx="9144000" cy="5257800"/>
          </a:xfrm>
        </p:spPr>
        <p:txBody>
          <a:bodyPr/>
          <a:lstStyle/>
          <a:p>
            <a:pPr eaLnBrk="1" hangingPunct="1">
              <a:buFont typeface="Wingdings" pitchFamily="2" charset="2"/>
              <a:buNone/>
            </a:pPr>
            <a:r>
              <a:rPr lang="en-US" sz="2800" smtClean="0"/>
              <a:t>…of the digital language of computers, video games   and the Internet. </a:t>
            </a:r>
          </a:p>
          <a:p>
            <a:pPr eaLnBrk="1" hangingPunct="1">
              <a:buFont typeface="Wingdings" pitchFamily="2" charset="2"/>
              <a:buNone/>
            </a:pPr>
            <a:endParaRPr lang="en-US" sz="2800" smtClean="0"/>
          </a:p>
          <a:p>
            <a:pPr eaLnBrk="1" hangingPunct="1">
              <a:buFont typeface="Wingdings" pitchFamily="2" charset="2"/>
              <a:buNone/>
            </a:pPr>
            <a:r>
              <a:rPr lang="en-US" sz="2800" smtClean="0"/>
              <a:t>  Those of us who were not born into the digital world but have, at some later point in our lives, become fascinated by and adopted many or most aspects of the new technology are, and always will be compared to the native speakers. </a:t>
            </a:r>
          </a:p>
          <a:p>
            <a:pPr eaLnBrk="1" hangingPunct="1">
              <a:buFont typeface="Wingdings" pitchFamily="2" charset="2"/>
              <a:buNone/>
            </a:pPr>
            <a:r>
              <a:rPr lang="en-US" sz="2800" smtClean="0"/>
              <a:t>		We are “Digital Immigrants.” </a:t>
            </a:r>
          </a:p>
          <a:p>
            <a:pPr eaLnBrk="1" hangingPunct="1">
              <a:buFont typeface="Wingdings" pitchFamily="2" charset="2"/>
              <a:buNone/>
            </a:pPr>
            <a:endParaRPr lang="en-US" sz="1400" smtClean="0"/>
          </a:p>
          <a:p>
            <a:pPr eaLnBrk="1" hangingPunct="1">
              <a:buFont typeface="Wingdings" pitchFamily="2" charset="2"/>
              <a:buNone/>
            </a:pPr>
            <a:r>
              <a:rPr lang="en-US" sz="1400" smtClean="0"/>
              <a:t>Marc Prensky Digital Natives Digital Immigrants ©2001 Marc Prensky</a:t>
            </a:r>
          </a:p>
          <a:p>
            <a:pPr eaLnBrk="1" hangingPunct="1">
              <a:buFont typeface="Wingdings" pitchFamily="2" charset="2"/>
              <a:buNone/>
            </a:pPr>
            <a:endParaRPr lang="en-US" smtClean="0"/>
          </a:p>
          <a:p>
            <a:pPr eaLnBrk="1" hangingPunct="1"/>
            <a:endParaRPr lang="en-US" smtClean="0"/>
          </a:p>
        </p:txBody>
      </p:sp>
    </p:spTree>
  </p:cSld>
  <p:clrMapOvr>
    <a:masterClrMapping/>
  </p:clrMapOvr>
  <p:transition advTm="14633"/>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z="3200" smtClean="0"/>
              <a:t>The single biggest problem facing education today is…</a:t>
            </a:r>
          </a:p>
        </p:txBody>
      </p:sp>
      <p:sp>
        <p:nvSpPr>
          <p:cNvPr id="14339" name="Rectangle 3"/>
          <p:cNvSpPr>
            <a:spLocks noGrp="1" noChangeArrowheads="1"/>
          </p:cNvSpPr>
          <p:nvPr>
            <p:ph type="body" idx="1"/>
          </p:nvPr>
        </p:nvSpPr>
        <p:spPr>
          <a:xfrm>
            <a:off x="990600" y="2057400"/>
            <a:ext cx="8153400" cy="4343400"/>
          </a:xfrm>
        </p:spPr>
        <p:txBody>
          <a:bodyPr/>
          <a:lstStyle/>
          <a:p>
            <a:pPr marL="0" indent="0" eaLnBrk="1" hangingPunct="1">
              <a:buFont typeface="Wingdings" pitchFamily="2" charset="2"/>
              <a:buNone/>
            </a:pPr>
            <a:r>
              <a:rPr lang="en-US" sz="2800" smtClean="0"/>
              <a:t>School based personnel that are </a:t>
            </a:r>
            <a:r>
              <a:rPr lang="en-US" sz="2800" b="1" smtClean="0"/>
              <a:t>not</a:t>
            </a:r>
            <a:r>
              <a:rPr lang="en-US" sz="2800" smtClean="0"/>
              <a:t> at the level of Digital Immigrant consciousness</a:t>
            </a:r>
          </a:p>
          <a:p>
            <a:pPr marL="0" indent="0" algn="ctr" eaLnBrk="1" hangingPunct="1">
              <a:buFont typeface="Wingdings" pitchFamily="2" charset="2"/>
              <a:buNone/>
            </a:pPr>
            <a:r>
              <a:rPr lang="en-US" sz="2800" smtClean="0"/>
              <a:t>and</a:t>
            </a:r>
          </a:p>
          <a:p>
            <a:pPr marL="0" indent="0" eaLnBrk="1" hangingPunct="1">
              <a:buFont typeface="Wingdings" pitchFamily="2" charset="2"/>
              <a:buNone/>
            </a:pPr>
            <a:r>
              <a:rPr lang="en-US" sz="2800" smtClean="0"/>
              <a:t> speak an outdated language (that of the pre-digital age), </a:t>
            </a:r>
          </a:p>
          <a:p>
            <a:pPr marL="0" indent="0" algn="ctr" eaLnBrk="1" hangingPunct="1">
              <a:buFont typeface="Wingdings" pitchFamily="2" charset="2"/>
              <a:buNone/>
            </a:pPr>
            <a:r>
              <a:rPr lang="en-US" sz="2800" smtClean="0"/>
              <a:t>and</a:t>
            </a:r>
          </a:p>
          <a:p>
            <a:pPr marL="0" indent="0" eaLnBrk="1" hangingPunct="1">
              <a:buFont typeface="Wingdings" pitchFamily="2" charset="2"/>
              <a:buNone/>
            </a:pPr>
            <a:r>
              <a:rPr lang="en-US" sz="2800" smtClean="0"/>
              <a:t>are struggling to teach a population of digital natives that speaks this entirely new language. </a:t>
            </a:r>
          </a:p>
          <a:p>
            <a:pPr marL="0" indent="0" eaLnBrk="1" hangingPunct="1">
              <a:buFont typeface="Wingdings" pitchFamily="2" charset="2"/>
              <a:buNone/>
            </a:pPr>
            <a:endParaRPr lang="en-US" sz="2800" smtClean="0"/>
          </a:p>
          <a:p>
            <a:pPr marL="0" indent="0" eaLnBrk="1" hangingPunct="1">
              <a:buFont typeface="Wingdings" pitchFamily="2" charset="2"/>
              <a:buNone/>
            </a:pPr>
            <a:endParaRPr lang="en-US" sz="2800" smtClean="0"/>
          </a:p>
          <a:p>
            <a:pPr marL="0" indent="0" eaLnBrk="1" hangingPunct="1">
              <a:buFont typeface="Wingdings" pitchFamily="2" charset="2"/>
              <a:buNone/>
            </a:pPr>
            <a:endParaRPr lang="en-US" sz="1400" smtClean="0"/>
          </a:p>
          <a:p>
            <a:pPr marL="0" indent="0" eaLnBrk="1" hangingPunct="1"/>
            <a:endParaRPr lang="en-US" sz="2400" smtClean="0"/>
          </a:p>
        </p:txBody>
      </p:sp>
    </p:spTree>
  </p:cSld>
  <p:clrMapOvr>
    <a:masterClrMapping/>
  </p:clrMapOvr>
  <p:transition advTm="26567"/>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p:cNvPicPr>
            <a:picLocks noGrp="1" noChangeAspect="1" noChangeArrowheads="1"/>
          </p:cNvPicPr>
          <p:nvPr>
            <p:ph type="body" idx="1"/>
          </p:nvPr>
        </p:nvPicPr>
        <p:blipFill>
          <a:blip r:embed="rId3" cstate="print"/>
          <a:srcRect/>
          <a:stretch>
            <a:fillRect/>
          </a:stretch>
        </p:blipFill>
        <p:spPr>
          <a:xfrm>
            <a:off x="1371600" y="2209800"/>
            <a:ext cx="6934200" cy="4264025"/>
          </a:xfrm>
          <a:noFill/>
        </p:spPr>
      </p:pic>
      <p:sp>
        <p:nvSpPr>
          <p:cNvPr id="15363" name="Text Box 5"/>
          <p:cNvSpPr txBox="1">
            <a:spLocks noChangeArrowheads="1"/>
          </p:cNvSpPr>
          <p:nvPr/>
        </p:nvSpPr>
        <p:spPr bwMode="auto">
          <a:xfrm>
            <a:off x="1600200" y="685800"/>
            <a:ext cx="6858000" cy="519113"/>
          </a:xfrm>
          <a:prstGeom prst="rect">
            <a:avLst/>
          </a:prstGeom>
          <a:noFill/>
          <a:ln w="9525">
            <a:noFill/>
            <a:miter lim="800000"/>
            <a:headEnd/>
            <a:tailEnd/>
          </a:ln>
        </p:spPr>
        <p:txBody>
          <a:bodyPr>
            <a:spAutoFit/>
          </a:bodyPr>
          <a:lstStyle/>
          <a:p>
            <a:pPr>
              <a:spcBef>
                <a:spcPct val="50000"/>
              </a:spcBef>
            </a:pPr>
            <a:r>
              <a:rPr lang="en-US"/>
              <a:t>Are you a digital native or immigrant??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150938" y="214313"/>
            <a:ext cx="8526462" cy="1462087"/>
          </a:xfrm>
        </p:spPr>
        <p:txBody>
          <a:bodyPr/>
          <a:lstStyle/>
          <a:p>
            <a:pPr eaLnBrk="1" hangingPunct="1"/>
            <a:r>
              <a:rPr lang="en-US" sz="2800" smtClean="0"/>
              <a:t>Digital Media Features</a:t>
            </a:r>
          </a:p>
        </p:txBody>
      </p:sp>
      <p:sp>
        <p:nvSpPr>
          <p:cNvPr id="16387" name="Rectangle 3"/>
          <p:cNvSpPr>
            <a:spLocks noGrp="1" noChangeArrowheads="1"/>
          </p:cNvSpPr>
          <p:nvPr>
            <p:ph type="body" idx="1"/>
          </p:nvPr>
        </p:nvSpPr>
        <p:spPr>
          <a:xfrm>
            <a:off x="685800" y="1905000"/>
            <a:ext cx="7772400" cy="4953000"/>
          </a:xfrm>
        </p:spPr>
        <p:txBody>
          <a:bodyPr/>
          <a:lstStyle/>
          <a:p>
            <a:pPr eaLnBrk="1" hangingPunct="1">
              <a:lnSpc>
                <a:spcPct val="80000"/>
              </a:lnSpc>
              <a:buFont typeface="Wingdings" pitchFamily="2" charset="2"/>
              <a:buNone/>
            </a:pPr>
            <a:endParaRPr lang="en-US" sz="2000" smtClean="0"/>
          </a:p>
          <a:p>
            <a:pPr eaLnBrk="1" hangingPunct="1">
              <a:lnSpc>
                <a:spcPct val="80000"/>
              </a:lnSpc>
              <a:buFont typeface="Wingdings" pitchFamily="2" charset="2"/>
              <a:buNone/>
            </a:pPr>
            <a:endParaRPr lang="en-US" sz="2400" smtClean="0"/>
          </a:p>
          <a:p>
            <a:pPr eaLnBrk="1" hangingPunct="1">
              <a:lnSpc>
                <a:spcPct val="80000"/>
              </a:lnSpc>
            </a:pPr>
            <a:r>
              <a:rPr lang="en-US" sz="2400" smtClean="0"/>
              <a:t>The key  feature of digital media &amp; technology is FLEXIBILITY.</a:t>
            </a:r>
          </a:p>
          <a:p>
            <a:pPr eaLnBrk="1" hangingPunct="1">
              <a:lnSpc>
                <a:spcPct val="80000"/>
              </a:lnSpc>
              <a:buFont typeface="Wingdings" pitchFamily="2" charset="2"/>
              <a:buNone/>
            </a:pPr>
            <a:endParaRPr lang="en-US" sz="2400" smtClean="0"/>
          </a:p>
          <a:p>
            <a:pPr eaLnBrk="1" hangingPunct="1">
              <a:lnSpc>
                <a:spcPct val="80000"/>
              </a:lnSpc>
            </a:pPr>
            <a:r>
              <a:rPr lang="en-US" sz="2400" smtClean="0"/>
              <a:t>Digital Media surpasses traditional media because of the ability to meet diverse students learning profiles using a variety of instructional approaches. </a:t>
            </a:r>
          </a:p>
          <a:p>
            <a:pPr eaLnBrk="1" hangingPunct="1">
              <a:lnSpc>
                <a:spcPct val="80000"/>
              </a:lnSpc>
              <a:buFont typeface="Wingdings" pitchFamily="2" charset="2"/>
              <a:buNone/>
            </a:pPr>
            <a:endParaRPr lang="en-US" sz="2400" smtClean="0"/>
          </a:p>
          <a:p>
            <a:pPr eaLnBrk="1" hangingPunct="1">
              <a:lnSpc>
                <a:spcPct val="80000"/>
              </a:lnSpc>
            </a:pPr>
            <a:r>
              <a:rPr lang="en-US" sz="2400" smtClean="0"/>
              <a:t>With digital content, the right software and online tools, students have options for how they (read/listen) to obtain information and how they (speak/write) demonstrate their understanding.</a:t>
            </a:r>
            <a:r>
              <a:rPr lang="en-US" sz="2000" smtClean="0"/>
              <a:t> </a:t>
            </a:r>
          </a:p>
        </p:txBody>
      </p:sp>
    </p:spTree>
  </p:cSld>
  <p:clrMapOvr>
    <a:masterClrMapping/>
  </p:clrMapOvr>
  <p:transition advTm="24586"/>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a:xfrm>
            <a:off x="685800" y="2286000"/>
            <a:ext cx="7772400" cy="4114800"/>
          </a:xfrm>
        </p:spPr>
        <p:txBody>
          <a:bodyPr/>
          <a:lstStyle/>
          <a:p>
            <a:pPr eaLnBrk="1" hangingPunct="1"/>
            <a:r>
              <a:rPr lang="en-US" sz="2400" smtClean="0"/>
              <a:t>Digital content includes text, images, sounds, and video that have been digitized by a computer.</a:t>
            </a:r>
          </a:p>
          <a:p>
            <a:pPr eaLnBrk="1" hangingPunct="1">
              <a:buFont typeface="Wingdings" pitchFamily="2" charset="2"/>
              <a:buNone/>
            </a:pPr>
            <a:endParaRPr lang="en-US" sz="2400" smtClean="0"/>
          </a:p>
          <a:p>
            <a:pPr eaLnBrk="1" hangingPunct="1"/>
            <a:r>
              <a:rPr lang="en-US" sz="2400" smtClean="0"/>
              <a:t> Digital media tools offer a wide array of features. They can save text, speech, and images with integrity and consistency. These  features offer great flexibility in how and where that text, speech, and images can be re-used and displayed.</a:t>
            </a:r>
          </a:p>
          <a:p>
            <a:pPr eaLnBrk="1" hangingPunct="1">
              <a:buFont typeface="Wingdings" pitchFamily="2" charset="2"/>
              <a:buNone/>
            </a:pPr>
            <a:endParaRPr lang="en-US" sz="2800" smtClean="0"/>
          </a:p>
          <a:p>
            <a:pPr eaLnBrk="1" hangingPunct="1"/>
            <a:endParaRPr lang="en-US" smtClean="0"/>
          </a:p>
        </p:txBody>
      </p:sp>
    </p:spTree>
  </p:cSld>
  <p:clrMapOvr>
    <a:masterClrMapping/>
  </p:clrMapOvr>
  <p:transition advTm="18159"/>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loom tech.jpg"/>
          <p:cNvPicPr>
            <a:picLocks noGrp="1" noChangeAspect="1"/>
          </p:cNvPicPr>
          <p:nvPr>
            <p:ph idx="1"/>
          </p:nvPr>
        </p:nvPicPr>
        <p:blipFill>
          <a:blip r:embed="rId3" cstate="print"/>
          <a:stretch>
            <a:fillRect/>
          </a:stretch>
        </p:blipFill>
        <p:spPr>
          <a:xfrm>
            <a:off x="0" y="0"/>
            <a:ext cx="9144000" cy="6491765"/>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z="2800" b="1" smtClean="0"/>
              <a:t>Digital Text</a:t>
            </a:r>
          </a:p>
        </p:txBody>
      </p:sp>
      <p:sp>
        <p:nvSpPr>
          <p:cNvPr id="18435" name="Rectangle 3"/>
          <p:cNvSpPr>
            <a:spLocks noGrp="1" noChangeArrowheads="1"/>
          </p:cNvSpPr>
          <p:nvPr>
            <p:ph type="body" idx="1"/>
          </p:nvPr>
        </p:nvSpPr>
        <p:spPr>
          <a:xfrm>
            <a:off x="493713" y="2017713"/>
            <a:ext cx="8650287" cy="4840287"/>
          </a:xfrm>
        </p:spPr>
        <p:txBody>
          <a:bodyPr/>
          <a:lstStyle/>
          <a:p>
            <a:pPr marL="0" indent="0">
              <a:buFont typeface="Wingdings" pitchFamily="2" charset="2"/>
              <a:buNone/>
            </a:pPr>
            <a:endParaRPr lang="en-US" sz="2800" b="1" smtClean="0"/>
          </a:p>
          <a:p>
            <a:pPr marL="0" indent="0">
              <a:buFont typeface="Wingdings" pitchFamily="2" charset="2"/>
              <a:buNone/>
            </a:pPr>
            <a:r>
              <a:rPr lang="en-US" sz="2400" smtClean="0"/>
              <a:t>Digital text is all around us, and enriches our abilities to </a:t>
            </a:r>
          </a:p>
          <a:p>
            <a:pPr marL="0" indent="0">
              <a:buFont typeface="Wingdings" pitchFamily="2" charset="2"/>
              <a:buNone/>
            </a:pPr>
            <a:r>
              <a:rPr lang="en-US" sz="2400" smtClean="0"/>
              <a:t>access information (e.g., Web site resources and library </a:t>
            </a:r>
          </a:p>
          <a:p>
            <a:pPr marL="0" indent="0">
              <a:buFont typeface="Wingdings" pitchFamily="2" charset="2"/>
              <a:buNone/>
            </a:pPr>
            <a:r>
              <a:rPr lang="en-US" sz="2400" smtClean="0"/>
              <a:t>databases) and communicate with one another (e.g., e-</a:t>
            </a:r>
          </a:p>
          <a:p>
            <a:pPr marL="0" indent="0">
              <a:buFont typeface="Wingdings" pitchFamily="2" charset="2"/>
              <a:buNone/>
            </a:pPr>
            <a:r>
              <a:rPr lang="en-US" sz="2400" smtClean="0"/>
              <a:t>mail and word processing). Digital text is "malleable," and</a:t>
            </a:r>
          </a:p>
          <a:p>
            <a:pPr marL="0" indent="0">
              <a:buFont typeface="Wingdings" pitchFamily="2" charset="2"/>
              <a:buNone/>
            </a:pPr>
            <a:r>
              <a:rPr lang="en-US" sz="2400" smtClean="0"/>
              <a:t> can be transformed into other types of media.                (Rose &amp; Meyer, 1996).</a:t>
            </a:r>
            <a:r>
              <a:rPr lang="en-US" sz="2800" smtClean="0"/>
              <a:t> </a:t>
            </a:r>
          </a:p>
          <a:p>
            <a:pPr marL="0" indent="0">
              <a:buFont typeface="Wingdings" pitchFamily="2" charset="2"/>
              <a:buNone/>
            </a:pPr>
            <a:endParaRPr lang="en-US" sz="28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p:txBody>
          <a:bodyPr/>
          <a:lstStyle/>
          <a:p>
            <a:r>
              <a:rPr lang="en-US" sz="2800" b="1" smtClean="0"/>
              <a:t>Students live in a Digital World.</a:t>
            </a:r>
          </a:p>
        </p:txBody>
      </p:sp>
      <p:sp>
        <p:nvSpPr>
          <p:cNvPr id="4099" name="Rectangle 3"/>
          <p:cNvSpPr>
            <a:spLocks noGrp="1" noChangeArrowheads="1"/>
          </p:cNvSpPr>
          <p:nvPr>
            <p:ph type="body" idx="4294967295"/>
          </p:nvPr>
        </p:nvSpPr>
        <p:spPr/>
        <p:txBody>
          <a:bodyPr/>
          <a:lstStyle/>
          <a:p>
            <a:pPr>
              <a:buFont typeface="Wingdings" pitchFamily="2" charset="2"/>
              <a:buNone/>
            </a:pPr>
            <a:endParaRPr lang="en-US" b="1" smtClean="0"/>
          </a:p>
          <a:p>
            <a:pPr>
              <a:buFont typeface="Wingdings" pitchFamily="2" charset="2"/>
              <a:buNone/>
            </a:pPr>
            <a:r>
              <a:rPr lang="en-US" b="1" smtClean="0"/>
              <a:t>Are schools ready to join them?</a:t>
            </a:r>
          </a:p>
        </p:txBody>
      </p:sp>
      <p:sp>
        <p:nvSpPr>
          <p:cNvPr id="4100" name="Text Box 4"/>
          <p:cNvSpPr txBox="1">
            <a:spLocks noChangeArrowheads="1"/>
          </p:cNvSpPr>
          <p:nvPr/>
        </p:nvSpPr>
        <p:spPr bwMode="auto">
          <a:xfrm>
            <a:off x="914400" y="3429000"/>
            <a:ext cx="2286000" cy="519113"/>
          </a:xfrm>
          <a:prstGeom prst="rect">
            <a:avLst/>
          </a:prstGeom>
          <a:noFill/>
          <a:ln w="9525">
            <a:noFill/>
            <a:miter lim="800000"/>
            <a:headEnd/>
            <a:tailEnd/>
          </a:ln>
        </p:spPr>
        <p:txBody>
          <a:bodyPr>
            <a:spAutoFit/>
          </a:bodyPr>
          <a:lstStyle/>
          <a:p>
            <a:pPr>
              <a:spcBef>
                <a:spcPct val="50000"/>
              </a:spcBef>
            </a:pPr>
            <a:endParaRPr lang="en-US"/>
          </a:p>
        </p:txBody>
      </p:sp>
      <p:pic>
        <p:nvPicPr>
          <p:cNvPr id="4101" name="Picture 6" descr="schoolhouse4a">
            <a:hlinkClick r:id="rId3"/>
          </p:cNvPr>
          <p:cNvPicPr>
            <a:picLocks noChangeAspect="1" noChangeArrowheads="1"/>
          </p:cNvPicPr>
          <p:nvPr/>
        </p:nvPicPr>
        <p:blipFill>
          <a:blip r:embed="rId4" cstate="print"/>
          <a:srcRect/>
          <a:stretch>
            <a:fillRect/>
          </a:stretch>
        </p:blipFill>
        <p:spPr bwMode="auto">
          <a:xfrm>
            <a:off x="990600" y="3962400"/>
            <a:ext cx="2667000" cy="1909763"/>
          </a:xfrm>
          <a:prstGeom prst="rect">
            <a:avLst/>
          </a:prstGeom>
          <a:noFill/>
          <a:ln w="9525">
            <a:noFill/>
            <a:miter lim="800000"/>
            <a:headEnd/>
            <a:tailEnd/>
          </a:ln>
        </p:spPr>
      </p:pic>
      <p:sp>
        <p:nvSpPr>
          <p:cNvPr id="4102" name="Text Box 7"/>
          <p:cNvSpPr txBox="1">
            <a:spLocks noChangeArrowheads="1"/>
          </p:cNvSpPr>
          <p:nvPr/>
        </p:nvSpPr>
        <p:spPr bwMode="auto">
          <a:xfrm>
            <a:off x="4572000" y="3429000"/>
            <a:ext cx="3505200" cy="519113"/>
          </a:xfrm>
          <a:prstGeom prst="rect">
            <a:avLst/>
          </a:prstGeom>
          <a:noFill/>
          <a:ln w="9525">
            <a:noFill/>
            <a:miter lim="800000"/>
            <a:headEnd/>
            <a:tailEnd/>
          </a:ln>
        </p:spPr>
        <p:txBody>
          <a:bodyPr>
            <a:spAutoFit/>
          </a:bodyPr>
          <a:lstStyle/>
          <a:p>
            <a:pPr>
              <a:spcBef>
                <a:spcPct val="50000"/>
              </a:spcBef>
            </a:pPr>
            <a:endParaRPr lang="en-US"/>
          </a:p>
        </p:txBody>
      </p:sp>
      <p:pic>
        <p:nvPicPr>
          <p:cNvPr id="4103" name="Picture 9" descr="laptopcircle">
            <a:hlinkClick r:id="rId5"/>
          </p:cNvPr>
          <p:cNvPicPr>
            <a:picLocks noChangeAspect="1" noChangeArrowheads="1"/>
          </p:cNvPicPr>
          <p:nvPr/>
        </p:nvPicPr>
        <p:blipFill>
          <a:blip r:embed="rId6" cstate="print"/>
          <a:srcRect/>
          <a:stretch>
            <a:fillRect/>
          </a:stretch>
        </p:blipFill>
        <p:spPr bwMode="auto">
          <a:xfrm>
            <a:off x="5181600" y="3962400"/>
            <a:ext cx="2743200"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14400" y="214313"/>
            <a:ext cx="8229600" cy="1462087"/>
          </a:xfrm>
        </p:spPr>
        <p:txBody>
          <a:bodyPr/>
          <a:lstStyle/>
          <a:p>
            <a:pPr marL="404813" indent="-404813"/>
            <a:r>
              <a:rPr lang="en-US" sz="2400" smtClean="0"/>
              <a:t>    </a:t>
            </a:r>
            <a:r>
              <a:rPr lang="en-US" sz="2800" smtClean="0"/>
              <a:t>Shifting your thinking from a “book” to digital device to hold  text</a:t>
            </a:r>
            <a:r>
              <a:rPr lang="en-US" sz="2400" smtClean="0"/>
              <a:t> </a:t>
            </a:r>
          </a:p>
        </p:txBody>
      </p:sp>
      <p:sp>
        <p:nvSpPr>
          <p:cNvPr id="20483" name="Rectangle 3"/>
          <p:cNvSpPr>
            <a:spLocks noGrp="1" noChangeArrowheads="1"/>
          </p:cNvSpPr>
          <p:nvPr>
            <p:ph type="body" idx="1"/>
          </p:nvPr>
        </p:nvSpPr>
        <p:spPr>
          <a:xfrm>
            <a:off x="609600" y="1676400"/>
            <a:ext cx="8534400" cy="5181600"/>
          </a:xfrm>
        </p:spPr>
        <p:txBody>
          <a:bodyPr/>
          <a:lstStyle/>
          <a:p>
            <a:pPr marL="0" indent="0">
              <a:lnSpc>
                <a:spcPct val="80000"/>
              </a:lnSpc>
            </a:pPr>
            <a:endParaRPr lang="en-US" sz="2400" smtClean="0"/>
          </a:p>
          <a:p>
            <a:pPr marL="0" indent="0">
              <a:lnSpc>
                <a:spcPct val="80000"/>
              </a:lnSpc>
              <a:buFont typeface="Wingdings" pitchFamily="2" charset="2"/>
              <a:buNone/>
            </a:pPr>
            <a:r>
              <a:rPr lang="en-US" sz="2400" smtClean="0"/>
              <a:t>Offers immediate advantages to readers because a computer can be used to …</a:t>
            </a:r>
          </a:p>
          <a:p>
            <a:pPr marL="0" indent="0">
              <a:lnSpc>
                <a:spcPct val="80000"/>
              </a:lnSpc>
              <a:buFont typeface="Wingdings" pitchFamily="2" charset="2"/>
              <a:buNone/>
            </a:pPr>
            <a:endParaRPr lang="en-US" sz="2400" smtClean="0"/>
          </a:p>
          <a:p>
            <a:pPr marL="0" indent="0">
              <a:lnSpc>
                <a:spcPct val="80000"/>
              </a:lnSpc>
              <a:buFont typeface="Wingdings" pitchFamily="2" charset="2"/>
              <a:buNone/>
            </a:pPr>
            <a:endParaRPr lang="en-US" sz="2400" smtClean="0"/>
          </a:p>
          <a:p>
            <a:pPr marL="0" indent="0">
              <a:lnSpc>
                <a:spcPct val="80000"/>
              </a:lnSpc>
              <a:buFont typeface="Wingdings" pitchFamily="2" charset="2"/>
              <a:buNone/>
            </a:pPr>
            <a:r>
              <a:rPr lang="en-US" sz="2400" smtClean="0"/>
              <a:t>modify the way text is viewed and read: </a:t>
            </a:r>
          </a:p>
          <a:p>
            <a:pPr marL="0" indent="0">
              <a:lnSpc>
                <a:spcPct val="80000"/>
              </a:lnSpc>
              <a:buFont typeface="Wingdings" pitchFamily="2" charset="2"/>
              <a:buNone/>
            </a:pPr>
            <a:endParaRPr lang="en-US" sz="2400" smtClean="0"/>
          </a:p>
          <a:p>
            <a:pPr marL="0" indent="0">
              <a:lnSpc>
                <a:spcPct val="80000"/>
              </a:lnSpc>
              <a:buFont typeface="Wingdings" pitchFamily="2" charset="2"/>
              <a:buNone/>
            </a:pPr>
            <a:r>
              <a:rPr lang="en-US" sz="2400" smtClean="0"/>
              <a:t>font face, size, and color can be changed;</a:t>
            </a:r>
          </a:p>
          <a:p>
            <a:pPr marL="0" indent="0">
              <a:lnSpc>
                <a:spcPct val="80000"/>
              </a:lnSpc>
              <a:buFont typeface="Wingdings" pitchFamily="2" charset="2"/>
              <a:buNone/>
            </a:pPr>
            <a:r>
              <a:rPr lang="en-US" sz="2400" smtClean="0"/>
              <a:t> </a:t>
            </a:r>
          </a:p>
          <a:p>
            <a:pPr marL="0" indent="0">
              <a:lnSpc>
                <a:spcPct val="80000"/>
              </a:lnSpc>
              <a:buFont typeface="Wingdings" pitchFamily="2" charset="2"/>
              <a:buNone/>
            </a:pPr>
            <a:r>
              <a:rPr lang="en-US" sz="2400" smtClean="0"/>
              <a:t>text can be read out loud; </a:t>
            </a:r>
          </a:p>
          <a:p>
            <a:pPr marL="0" indent="0">
              <a:lnSpc>
                <a:spcPct val="80000"/>
              </a:lnSpc>
              <a:buFont typeface="Wingdings" pitchFamily="2" charset="2"/>
              <a:buNone/>
            </a:pPr>
            <a:endParaRPr lang="en-US" sz="2400" smtClean="0"/>
          </a:p>
          <a:p>
            <a:pPr marL="0" indent="0">
              <a:lnSpc>
                <a:spcPct val="80000"/>
              </a:lnSpc>
              <a:buFont typeface="Wingdings" pitchFamily="2" charset="2"/>
              <a:buNone/>
            </a:pPr>
            <a:r>
              <a:rPr lang="en-US" sz="2400" smtClean="0"/>
              <a:t>concepts can be defined and explained; </a:t>
            </a:r>
          </a:p>
          <a:p>
            <a:pPr marL="0" indent="0">
              <a:lnSpc>
                <a:spcPct val="80000"/>
              </a:lnSpc>
              <a:buFont typeface="Wingdings" pitchFamily="2" charset="2"/>
              <a:buNone/>
            </a:pPr>
            <a:endParaRPr lang="en-US" sz="240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2400" smtClean="0"/>
              <a:t>More shift happens</a:t>
            </a:r>
          </a:p>
        </p:txBody>
      </p:sp>
      <p:sp>
        <p:nvSpPr>
          <p:cNvPr id="21507" name="Rectangle 3"/>
          <p:cNvSpPr>
            <a:spLocks noGrp="1" noChangeArrowheads="1"/>
          </p:cNvSpPr>
          <p:nvPr>
            <p:ph type="body" idx="1"/>
          </p:nvPr>
        </p:nvSpPr>
        <p:spPr/>
        <p:txBody>
          <a:bodyPr/>
          <a:lstStyle/>
          <a:p>
            <a:pPr>
              <a:lnSpc>
                <a:spcPct val="80000"/>
              </a:lnSpc>
              <a:buFont typeface="Wingdings" pitchFamily="2" charset="2"/>
              <a:buNone/>
            </a:pPr>
            <a:r>
              <a:rPr lang="en-US" sz="2400" smtClean="0"/>
              <a:t>multiple illustrations can appear simultaneously</a:t>
            </a:r>
          </a:p>
          <a:p>
            <a:pPr>
              <a:lnSpc>
                <a:spcPct val="80000"/>
              </a:lnSpc>
              <a:buFont typeface="Wingdings" pitchFamily="2" charset="2"/>
              <a:buNone/>
            </a:pPr>
            <a:endParaRPr lang="en-US" sz="2400" smtClean="0"/>
          </a:p>
          <a:p>
            <a:pPr>
              <a:lnSpc>
                <a:spcPct val="80000"/>
              </a:lnSpc>
              <a:buFont typeface="Wingdings" pitchFamily="2" charset="2"/>
              <a:buNone/>
            </a:pPr>
            <a:r>
              <a:rPr lang="en-US" sz="2400" smtClean="0"/>
              <a:t>links can lead to enhanced information;</a:t>
            </a:r>
          </a:p>
          <a:p>
            <a:pPr>
              <a:lnSpc>
                <a:spcPct val="80000"/>
              </a:lnSpc>
              <a:buFont typeface="Wingdings" pitchFamily="2" charset="2"/>
              <a:buNone/>
            </a:pPr>
            <a:endParaRPr lang="en-US" sz="2400" smtClean="0"/>
          </a:p>
          <a:p>
            <a:pPr>
              <a:lnSpc>
                <a:spcPct val="80000"/>
              </a:lnSpc>
              <a:buFont typeface="Wingdings" pitchFamily="2" charset="2"/>
              <a:buNone/>
            </a:pPr>
            <a:r>
              <a:rPr lang="en-US" sz="2400" smtClean="0"/>
              <a:t>and documents can be accessed from</a:t>
            </a:r>
          </a:p>
          <a:p>
            <a:pPr>
              <a:lnSpc>
                <a:spcPct val="80000"/>
              </a:lnSpc>
              <a:buFont typeface="Wingdings" pitchFamily="2" charset="2"/>
              <a:buNone/>
            </a:pPr>
            <a:r>
              <a:rPr lang="en-US" sz="2400" smtClean="0"/>
              <a:t>different computers in different physical locations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1"/>
          </p:nvPr>
        </p:nvSpPr>
        <p:spPr>
          <a:xfrm>
            <a:off x="457200" y="2286000"/>
            <a:ext cx="8305800" cy="4953000"/>
          </a:xfrm>
        </p:spPr>
        <p:txBody>
          <a:bodyPr/>
          <a:lstStyle/>
          <a:p>
            <a:pPr eaLnBrk="1" hangingPunct="1"/>
            <a:r>
              <a:rPr lang="en-US" sz="2400" smtClean="0"/>
              <a:t>Non- traditional instructional approaches that incorporate technology applications work to engage each learner by providing the right level of challenge for each student.</a:t>
            </a:r>
          </a:p>
          <a:p>
            <a:pPr eaLnBrk="1" hangingPunct="1"/>
            <a:endParaRPr lang="en-US" sz="2400" smtClean="0"/>
          </a:p>
          <a:p>
            <a:pPr eaLnBrk="1" hangingPunct="1"/>
            <a:r>
              <a:rPr lang="en-US" sz="2400" smtClean="0"/>
              <a:t>The same content that is forever “locked”  into a traditional medium can be flexibly accessed in a digital medium and changed or adapted. This is very useful to a teacher with a diverse classroom and benefits all learners. (www.cast.org)</a:t>
            </a:r>
          </a:p>
          <a:p>
            <a:pPr eaLnBrk="1" hangingPunct="1">
              <a:buFont typeface="Wingdings" pitchFamily="2" charset="2"/>
              <a:buNone/>
            </a:pPr>
            <a:r>
              <a:rPr lang="en-US" sz="2800" smtClean="0"/>
              <a:t> </a:t>
            </a:r>
          </a:p>
        </p:txBody>
      </p:sp>
    </p:spTree>
  </p:cSld>
  <p:clrMapOvr>
    <a:masterClrMapping/>
  </p:clrMapOvr>
  <p:transition advTm="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endParaRPr lang="en-US" smtClean="0"/>
          </a:p>
        </p:txBody>
      </p:sp>
      <p:pic>
        <p:nvPicPr>
          <p:cNvPr id="24579" name="Picture 3"/>
          <p:cNvPicPr>
            <a:picLocks noGrp="1" noChangeAspect="1" noChangeArrowheads="1"/>
          </p:cNvPicPr>
          <p:nvPr>
            <p:ph type="body" idx="1"/>
          </p:nvPr>
        </p:nvPicPr>
        <p:blipFill>
          <a:blip r:embed="rId3" cstate="print"/>
          <a:srcRect/>
          <a:stretch>
            <a:fillRect/>
          </a:stretch>
        </p:blipFill>
        <p:spPr>
          <a:xfrm>
            <a:off x="0" y="87313"/>
            <a:ext cx="9144000" cy="6770687"/>
          </a:xfrm>
        </p:spPr>
      </p:pic>
    </p:spTree>
  </p:cSld>
  <p:clrMapOvr>
    <a:masterClrMapping/>
  </p:clrMapOvr>
  <p:transition advTm="168996"/>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idx="1"/>
          </p:nvPr>
        </p:nvSpPr>
        <p:spPr/>
        <p:txBody>
          <a:bodyPr/>
          <a:lstStyle/>
          <a:p>
            <a:pPr eaLnBrk="1" hangingPunct="1"/>
            <a:r>
              <a:rPr lang="en-US" sz="2400" smtClean="0"/>
              <a:t>Technology offers a potential medium through which RtI implementation could be made easier and more likely to occur</a:t>
            </a:r>
          </a:p>
          <a:p>
            <a:pPr eaLnBrk="1" hangingPunct="1"/>
            <a:endParaRPr lang="en-US" sz="2400" smtClean="0"/>
          </a:p>
          <a:p>
            <a:pPr eaLnBrk="1" hangingPunct="1"/>
            <a:r>
              <a:rPr lang="en-US" sz="2400" smtClean="0"/>
              <a:t>The use of technology makes ongoing data collection, data consumption, and data-based decision making a more plausible proposition, and it can keep these important aspects of RtI from </a:t>
            </a:r>
            <a:r>
              <a:rPr lang="en-US" sz="2400" i="1" smtClean="0"/>
              <a:t>monopolizing</a:t>
            </a:r>
            <a:r>
              <a:rPr lang="en-US" sz="2400" smtClean="0"/>
              <a:t> teacher time.</a:t>
            </a:r>
            <a:r>
              <a:rPr lang="en-US" sz="2800" smtClean="0"/>
              <a:t> </a:t>
            </a:r>
            <a:r>
              <a:rPr lang="en-US" sz="2400" smtClean="0"/>
              <a:t>(Ysseldyke &amp; McLeod, 2007).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z="2800" smtClean="0"/>
              <a:t>Text to Speech Applications</a:t>
            </a:r>
            <a:r>
              <a:rPr lang="en-US" sz="3200" smtClean="0"/>
              <a:t>  </a:t>
            </a:r>
          </a:p>
        </p:txBody>
      </p:sp>
      <p:sp>
        <p:nvSpPr>
          <p:cNvPr id="33795" name="Rectangle 3"/>
          <p:cNvSpPr>
            <a:spLocks noGrp="1" noChangeArrowheads="1"/>
          </p:cNvSpPr>
          <p:nvPr>
            <p:ph type="body" idx="1"/>
          </p:nvPr>
        </p:nvSpPr>
        <p:spPr>
          <a:xfrm>
            <a:off x="1182688" y="2017713"/>
            <a:ext cx="7772400" cy="4306887"/>
          </a:xfrm>
        </p:spPr>
        <p:txBody>
          <a:bodyPr/>
          <a:lstStyle/>
          <a:p>
            <a:pPr eaLnBrk="1" hangingPunct="1"/>
            <a:r>
              <a:rPr lang="en-US" sz="2800" smtClean="0"/>
              <a:t>Text Outloud</a:t>
            </a:r>
          </a:p>
          <a:p>
            <a:pPr eaLnBrk="1" hangingPunct="1"/>
            <a:r>
              <a:rPr lang="en-US" sz="2800" smtClean="0"/>
              <a:t>READtheWords</a:t>
            </a:r>
          </a:p>
          <a:p>
            <a:pPr eaLnBrk="1" hangingPunct="1"/>
            <a:r>
              <a:rPr lang="en-US" sz="2800" smtClean="0"/>
              <a:t>Read Please</a:t>
            </a:r>
          </a:p>
          <a:p>
            <a:pPr eaLnBrk="1" hangingPunct="1"/>
            <a:r>
              <a:rPr lang="en-US" sz="2800" smtClean="0"/>
              <a:t>Read/Write Gold</a:t>
            </a:r>
          </a:p>
          <a:p>
            <a:pPr eaLnBrk="1" hangingPunct="1"/>
            <a:r>
              <a:rPr lang="en-US" sz="2800" smtClean="0"/>
              <a:t>Classmate Reader</a:t>
            </a:r>
          </a:p>
          <a:p>
            <a:pPr eaLnBrk="1" hangingPunct="1">
              <a:buFont typeface="Wingdings" pitchFamily="2" charset="2"/>
              <a:buNone/>
            </a:pPr>
            <a:endParaRPr lang="en-US" sz="2800" smtClean="0"/>
          </a:p>
        </p:txBody>
      </p:sp>
      <p:sp>
        <p:nvSpPr>
          <p:cNvPr id="33796" name="Text Box 4"/>
          <p:cNvSpPr txBox="1">
            <a:spLocks noChangeArrowheads="1"/>
          </p:cNvSpPr>
          <p:nvPr/>
        </p:nvSpPr>
        <p:spPr bwMode="auto">
          <a:xfrm>
            <a:off x="0" y="5056188"/>
            <a:ext cx="7696200" cy="1801812"/>
          </a:xfrm>
          <a:prstGeom prst="rect">
            <a:avLst/>
          </a:prstGeom>
          <a:noFill/>
          <a:ln w="9525">
            <a:noFill/>
            <a:miter lim="800000"/>
            <a:headEnd/>
            <a:tailEnd/>
          </a:ln>
        </p:spPr>
        <p:txBody>
          <a:bodyPr>
            <a:spAutoFit/>
          </a:bodyPr>
          <a:lstStyle/>
          <a:p>
            <a:pPr>
              <a:spcBef>
                <a:spcPct val="50000"/>
              </a:spcBef>
            </a:pPr>
            <a:r>
              <a:rPr lang="en-US">
                <a:solidFill>
                  <a:schemeClr val="tx2"/>
                </a:solidFill>
              </a:rPr>
              <a:t>	</a:t>
            </a:r>
            <a:r>
              <a:rPr lang="en-US" u="sng">
                <a:solidFill>
                  <a:schemeClr val="tx2"/>
                </a:solidFill>
              </a:rPr>
              <a:t>Speech to Text Applications</a:t>
            </a:r>
          </a:p>
          <a:p>
            <a:pPr>
              <a:spcBef>
                <a:spcPct val="50000"/>
              </a:spcBef>
            </a:pPr>
            <a:r>
              <a:rPr lang="en-US"/>
              <a:t>	Dragon Naturally Speaking </a:t>
            </a:r>
            <a:r>
              <a:rPr lang="en-US" b="1"/>
              <a:t>v</a:t>
            </a:r>
            <a:r>
              <a:rPr lang="en-US" sz="2400" b="1"/>
              <a:t>.10 Preferred</a:t>
            </a:r>
            <a:endParaRPr lang="en-US" b="1"/>
          </a:p>
          <a:p>
            <a:pPr>
              <a:spcBef>
                <a:spcPct val="50000"/>
              </a:spcBef>
              <a:buFontTx/>
              <a:buChar char="•"/>
            </a:pPr>
            <a:endParaRPr lang="en-US">
              <a:solidFill>
                <a:schemeClr val="tx2"/>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z="3200" smtClean="0"/>
              <a:t>Auditory Output – Pod Casting</a:t>
            </a:r>
          </a:p>
        </p:txBody>
      </p:sp>
      <p:sp>
        <p:nvSpPr>
          <p:cNvPr id="34819" name="Rectangle 3"/>
          <p:cNvSpPr>
            <a:spLocks noGrp="1" noChangeArrowheads="1"/>
          </p:cNvSpPr>
          <p:nvPr>
            <p:ph type="body" idx="1"/>
          </p:nvPr>
        </p:nvSpPr>
        <p:spPr/>
        <p:txBody>
          <a:bodyPr/>
          <a:lstStyle/>
          <a:p>
            <a:pPr eaLnBrk="1" hangingPunct="1"/>
            <a:r>
              <a:rPr lang="en-US" smtClean="0"/>
              <a:t>Audacity</a:t>
            </a:r>
          </a:p>
          <a:p>
            <a:pPr eaLnBrk="1" hangingPunct="1"/>
            <a:r>
              <a:rPr lang="en-US" smtClean="0"/>
              <a:t>I-Tunes</a:t>
            </a:r>
          </a:p>
          <a:p>
            <a:pPr eaLnBrk="1" hangingPunct="1"/>
            <a:r>
              <a:rPr lang="en-US" smtClean="0"/>
              <a:t>Jott </a:t>
            </a:r>
          </a:p>
          <a:p>
            <a:pPr eaLnBrk="1" hangingPunct="1"/>
            <a:r>
              <a:rPr lang="en-US" smtClean="0"/>
              <a:t>LiveScribe Pen (smart pen)</a:t>
            </a:r>
          </a:p>
          <a:p>
            <a:pPr eaLnBrk="1" hangingPunct="1"/>
            <a:r>
              <a:rPr lang="en-US" smtClean="0"/>
              <a:t>Digital Microphone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z="2800" smtClean="0"/>
              <a:t>IDEA…</a:t>
            </a:r>
          </a:p>
        </p:txBody>
      </p:sp>
      <p:sp>
        <p:nvSpPr>
          <p:cNvPr id="35843" name="Rectangle 3"/>
          <p:cNvSpPr>
            <a:spLocks noGrp="1" noChangeArrowheads="1"/>
          </p:cNvSpPr>
          <p:nvPr>
            <p:ph type="body" idx="1"/>
          </p:nvPr>
        </p:nvSpPr>
        <p:spPr>
          <a:xfrm>
            <a:off x="304800" y="2133600"/>
            <a:ext cx="8458200" cy="5105400"/>
          </a:xfrm>
        </p:spPr>
        <p:txBody>
          <a:bodyPr/>
          <a:lstStyle/>
          <a:p>
            <a:pPr marL="0" indent="0" eaLnBrk="1" hangingPunct="1">
              <a:lnSpc>
                <a:spcPct val="150000"/>
              </a:lnSpc>
            </a:pPr>
            <a:r>
              <a:rPr lang="en-US" sz="2400" smtClean="0"/>
              <a:t> states that all students must have access to…</a:t>
            </a:r>
          </a:p>
          <a:p>
            <a:pPr marL="0" indent="0" eaLnBrk="1" hangingPunct="1">
              <a:lnSpc>
                <a:spcPct val="150000"/>
              </a:lnSpc>
              <a:buFont typeface="Wingdings" pitchFamily="2" charset="2"/>
              <a:buNone/>
            </a:pPr>
            <a:r>
              <a:rPr lang="en-US" sz="2400" smtClean="0"/>
              <a:t> “ high quality, print-based educational materials, within the same timeframe as their non-disabled peers.”</a:t>
            </a:r>
          </a:p>
          <a:p>
            <a:pPr marL="0" indent="0" eaLnBrk="1" hangingPunct="1">
              <a:lnSpc>
                <a:spcPct val="150000"/>
              </a:lnSpc>
              <a:buFont typeface="Wingdings" pitchFamily="2" charset="2"/>
              <a:buNone/>
            </a:pPr>
            <a:endParaRPr lang="en-US" sz="2400" smtClean="0"/>
          </a:p>
          <a:p>
            <a:pPr marL="0" indent="0" eaLnBrk="1" hangingPunct="1">
              <a:lnSpc>
                <a:spcPct val="150000"/>
              </a:lnSpc>
            </a:pPr>
            <a:r>
              <a:rPr lang="en-US" sz="2400" smtClean="0"/>
              <a:t> Students with sensory, physical and other print disabilities must be provided with high quality specialized formats of instructional materials in a </a:t>
            </a:r>
            <a:r>
              <a:rPr lang="en-US" sz="2400" i="1" smtClean="0"/>
              <a:t>timely</a:t>
            </a:r>
            <a:r>
              <a:rPr lang="en-US" sz="2400" smtClean="0"/>
              <a:t> manner.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z="2800" smtClean="0"/>
              <a:t>Which Students Qualify for AIM ?</a:t>
            </a:r>
          </a:p>
        </p:txBody>
      </p:sp>
      <p:sp>
        <p:nvSpPr>
          <p:cNvPr id="36867" name="Rectangle 3"/>
          <p:cNvSpPr>
            <a:spLocks noGrp="1" noChangeArrowheads="1"/>
          </p:cNvSpPr>
          <p:nvPr>
            <p:ph type="body" idx="1"/>
          </p:nvPr>
        </p:nvSpPr>
        <p:spPr>
          <a:xfrm>
            <a:off x="838200" y="2667000"/>
            <a:ext cx="6705600" cy="3810000"/>
          </a:xfrm>
          <a:noFill/>
        </p:spPr>
        <p:txBody>
          <a:bodyPr/>
          <a:lstStyle/>
          <a:p>
            <a:pPr eaLnBrk="1" hangingPunct="1">
              <a:lnSpc>
                <a:spcPct val="95000"/>
              </a:lnSpc>
              <a:buClr>
                <a:schemeClr val="tx1"/>
              </a:buClr>
            </a:pPr>
            <a:r>
              <a:rPr lang="en-US" sz="2400" smtClean="0"/>
              <a:t>The IDEA requires SEAs &amp; LEAs to provide accessible instructional materials (AIM) to </a:t>
            </a:r>
            <a:r>
              <a:rPr lang="en-US" sz="2400" u="sng" smtClean="0"/>
              <a:t>all</a:t>
            </a:r>
            <a:r>
              <a:rPr lang="en-US" sz="2400" smtClean="0"/>
              <a:t> students with print disabilities – whether or not they qualify for these materials in the NIMAS/NIMAC. (Section 300.172(b)(3))</a:t>
            </a:r>
            <a:r>
              <a:rPr lang="en-US" smtClean="0"/>
              <a:t> </a:t>
            </a:r>
          </a:p>
          <a:p>
            <a:pPr eaLnBrk="1" hangingPunct="1">
              <a:lnSpc>
                <a:spcPct val="80000"/>
              </a:lnSpc>
              <a:buClr>
                <a:schemeClr val="tx1"/>
              </a:buClr>
              <a:buFont typeface="Wingdings" pitchFamily="2" charset="2"/>
              <a:buNone/>
            </a:pPr>
            <a:endParaRPr lang="en-US" smtClean="0"/>
          </a:p>
          <a:p>
            <a:pPr eaLnBrk="1" hangingPunct="1">
              <a:lnSpc>
                <a:spcPct val="80000"/>
              </a:lnSpc>
              <a:buClr>
                <a:schemeClr val="tx1"/>
              </a:buClr>
              <a:buFont typeface="Wingdings" pitchFamily="2" charset="2"/>
              <a:buNone/>
            </a:pPr>
            <a:endParaRPr lang="en-US" sz="2400" smtClean="0"/>
          </a:p>
          <a:p>
            <a:pPr eaLnBrk="1" hangingPunct="1">
              <a:lnSpc>
                <a:spcPct val="80000"/>
              </a:lnSpc>
              <a:buClr>
                <a:schemeClr val="tx1"/>
              </a:buClr>
              <a:buFont typeface="Wingdings" pitchFamily="2" charset="2"/>
              <a:buNone/>
            </a:pPr>
            <a:endParaRPr lang="en-US" sz="24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z="2800" smtClean="0"/>
              <a:t>Digital Text Resource</a:t>
            </a:r>
          </a:p>
        </p:txBody>
      </p:sp>
      <p:sp>
        <p:nvSpPr>
          <p:cNvPr id="37891" name="Rectangle 3"/>
          <p:cNvSpPr>
            <a:spLocks noGrp="1" noChangeArrowheads="1"/>
          </p:cNvSpPr>
          <p:nvPr>
            <p:ph type="body" idx="1"/>
          </p:nvPr>
        </p:nvSpPr>
        <p:spPr>
          <a:xfrm>
            <a:off x="685800" y="2179638"/>
            <a:ext cx="8269288" cy="3709987"/>
          </a:xfrm>
        </p:spPr>
        <p:txBody>
          <a:bodyPr/>
          <a:lstStyle/>
          <a:p>
            <a:pPr marL="0" indent="0" eaLnBrk="1" hangingPunct="1">
              <a:lnSpc>
                <a:spcPct val="80000"/>
              </a:lnSpc>
            </a:pPr>
            <a:r>
              <a:rPr lang="en-US" sz="2800" smtClean="0">
                <a:latin typeface="Arial" charset="0"/>
              </a:rPr>
              <a:t>Bookshare.org</a:t>
            </a:r>
          </a:p>
          <a:p>
            <a:pPr marL="0" indent="0" eaLnBrk="1" hangingPunct="1">
              <a:lnSpc>
                <a:spcPct val="80000"/>
              </a:lnSpc>
              <a:buFont typeface="Wingdings" pitchFamily="2" charset="2"/>
              <a:buNone/>
            </a:pPr>
            <a:r>
              <a:rPr lang="en-US" sz="2800" smtClean="0">
                <a:latin typeface="Arial" charset="0"/>
              </a:rPr>
              <a:t>Funded by OSEP to provided free, accessible materials for all students with “Chafee” qualifying print disabilities.</a:t>
            </a:r>
          </a:p>
          <a:p>
            <a:pPr marL="0" indent="0" eaLnBrk="1" hangingPunct="1">
              <a:lnSpc>
                <a:spcPct val="80000"/>
              </a:lnSpc>
              <a:buFont typeface="Wingdings" pitchFamily="2" charset="2"/>
              <a:buNone/>
            </a:pPr>
            <a:endParaRPr lang="en-US" sz="2800" smtClean="0">
              <a:latin typeface="Arial" charset="0"/>
            </a:endParaRPr>
          </a:p>
          <a:p>
            <a:pPr marL="0" indent="0" eaLnBrk="1" hangingPunct="1">
              <a:lnSpc>
                <a:spcPct val="80000"/>
              </a:lnSpc>
              <a:buFont typeface="Wingdings" pitchFamily="2" charset="2"/>
              <a:buNone/>
            </a:pPr>
            <a:r>
              <a:rPr lang="en-US" sz="2800" smtClean="0">
                <a:latin typeface="Arial" charset="0"/>
              </a:rPr>
              <a:t>The goal is to provide downloadable textbooks and other materials, in digital formats that can </a:t>
            </a:r>
            <a:r>
              <a:rPr lang="en-US" sz="2800" i="1" smtClean="0">
                <a:latin typeface="Arial" charset="0"/>
              </a:rPr>
              <a:t>easily</a:t>
            </a:r>
            <a:r>
              <a:rPr lang="en-US" sz="2800" smtClean="0">
                <a:latin typeface="Arial" charset="0"/>
              </a:rPr>
              <a:t> be turned into audio, large print and Braille so that students can have </a:t>
            </a:r>
            <a:r>
              <a:rPr lang="en-US" sz="2800" i="1" smtClean="0">
                <a:latin typeface="Arial" charset="0"/>
              </a:rPr>
              <a:t>prompt and equal</a:t>
            </a:r>
            <a:r>
              <a:rPr lang="en-US" sz="2800" smtClean="0">
                <a:latin typeface="Arial" charset="0"/>
              </a:rPr>
              <a:t> access to educational content</a:t>
            </a:r>
          </a:p>
          <a:p>
            <a:pPr marL="0" indent="0" eaLnBrk="1" hangingPunct="1">
              <a:lnSpc>
                <a:spcPct val="80000"/>
              </a:lnSpc>
            </a:pPr>
            <a:endParaRPr lang="en-US" sz="2800" smtClean="0">
              <a:latin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p:txBody>
          <a:bodyPr/>
          <a:lstStyle/>
          <a:p>
            <a:endParaRPr lang="en-US" smtClean="0"/>
          </a:p>
        </p:txBody>
      </p:sp>
      <p:sp>
        <p:nvSpPr>
          <p:cNvPr id="5123" name="Rectangle 3"/>
          <p:cNvSpPr>
            <a:spLocks noGrp="1" noChangeArrowheads="1"/>
          </p:cNvSpPr>
          <p:nvPr>
            <p:ph type="body" idx="4294967295"/>
          </p:nvPr>
        </p:nvSpPr>
        <p:spPr/>
        <p:txBody>
          <a:bodyPr/>
          <a:lstStyle/>
          <a:p>
            <a:endParaRPr lang="en-US" smtClean="0"/>
          </a:p>
        </p:txBody>
      </p:sp>
      <p:pic>
        <p:nvPicPr>
          <p:cNvPr id="5124" name="Picture 4" descr="MP900439419[1]"/>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5125" name="Text Box 5"/>
          <p:cNvSpPr txBox="1">
            <a:spLocks noChangeArrowheads="1"/>
          </p:cNvSpPr>
          <p:nvPr/>
        </p:nvSpPr>
        <p:spPr bwMode="auto">
          <a:xfrm>
            <a:off x="1524000" y="304800"/>
            <a:ext cx="6781800" cy="519113"/>
          </a:xfrm>
          <a:prstGeom prst="rect">
            <a:avLst/>
          </a:prstGeom>
          <a:noFill/>
          <a:ln w="9525">
            <a:noFill/>
            <a:miter lim="800000"/>
            <a:headEnd/>
            <a:tailEnd/>
          </a:ln>
        </p:spPr>
        <p:txBody>
          <a:bodyPr>
            <a:spAutoFit/>
          </a:bodyPr>
          <a:lstStyle/>
          <a:p>
            <a:pPr algn="ctr">
              <a:spcBef>
                <a:spcPct val="50000"/>
              </a:spcBef>
            </a:pPr>
            <a:r>
              <a:rPr lang="en-US"/>
              <a:t>Is this a Book?</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endParaRPr lang="en-US" smtClean="0"/>
          </a:p>
        </p:txBody>
      </p:sp>
      <p:pic>
        <p:nvPicPr>
          <p:cNvPr id="38915" name="Picture 3"/>
          <p:cNvPicPr>
            <a:picLocks noGrp="1" noChangeAspect="1" noChangeArrowheads="1"/>
          </p:cNvPicPr>
          <p:nvPr>
            <p:ph type="body" idx="1"/>
          </p:nvPr>
        </p:nvPicPr>
        <p:blipFill>
          <a:blip r:embed="rId3" cstate="print"/>
          <a:srcRect/>
          <a:stretch>
            <a:fillRect/>
          </a:stretch>
        </p:blipFill>
        <p:spPr>
          <a:xfrm>
            <a:off x="0" y="-155575"/>
            <a:ext cx="9829800" cy="7165975"/>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endParaRPr lang="en-US" smtClean="0"/>
          </a:p>
        </p:txBody>
      </p:sp>
      <p:sp>
        <p:nvSpPr>
          <p:cNvPr id="39939" name="Rectangle 3"/>
          <p:cNvSpPr>
            <a:spLocks noGrp="1" noChangeArrowheads="1"/>
          </p:cNvSpPr>
          <p:nvPr>
            <p:ph type="body" idx="1"/>
          </p:nvPr>
        </p:nvSpPr>
        <p:spPr/>
        <p:txBody>
          <a:bodyPr/>
          <a:lstStyle/>
          <a:p>
            <a:r>
              <a:rPr lang="en-US" sz="2800" b="1" smtClean="0">
                <a:hlinkClick r:id="rId3"/>
              </a:rPr>
              <a:t>Listen Up! Vermont</a:t>
            </a:r>
            <a:r>
              <a:rPr lang="en-US" sz="2800" smtClean="0"/>
              <a:t> </a:t>
            </a:r>
            <a:r>
              <a:rPr lang="en-US" sz="2800" smtClean="0">
                <a:hlinkClick r:id="rId3"/>
              </a:rPr>
              <a:t>  </a:t>
            </a:r>
            <a:r>
              <a:rPr lang="en-US" sz="2800" smtClean="0"/>
              <a:t>Welcome to </a:t>
            </a:r>
            <a:r>
              <a:rPr lang="en-US" sz="2800" b="1" smtClean="0"/>
              <a:t>Listen Up! Vermont</a:t>
            </a:r>
            <a:r>
              <a:rPr lang="en-US" sz="2800" smtClean="0"/>
              <a:t>, the downloadable audio book program provided by the member libraries of the Green Mountain Library Consortium. ... With OverDrive Media Console v3.2, ... www.</a:t>
            </a:r>
            <a:r>
              <a:rPr lang="en-US" sz="2800" b="1" smtClean="0"/>
              <a:t>listen</a:t>
            </a:r>
            <a:r>
              <a:rPr lang="en-US" sz="2800" smtClean="0"/>
              <a:t>up</a:t>
            </a:r>
            <a:r>
              <a:rPr lang="en-US" sz="2800" b="1" smtClean="0"/>
              <a:t>vermont</a:t>
            </a:r>
            <a:r>
              <a:rPr lang="en-US" sz="2800" smtClean="0"/>
              <a:t>.org/</a:t>
            </a:r>
            <a:r>
              <a:rPr lang="en-US" smtClean="0"/>
              <a:t>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3"/>
          <p:cNvPicPr>
            <a:picLocks noGrp="1" noChangeAspect="1" noChangeArrowheads="1"/>
          </p:cNvPicPr>
          <p:nvPr>
            <p:ph type="body" idx="1"/>
          </p:nvPr>
        </p:nvPicPr>
        <p:blipFill>
          <a:blip r:embed="rId3" cstate="print"/>
          <a:srcRect/>
          <a:stretch>
            <a:fillRect/>
          </a:stretch>
        </p:blipFill>
        <p:spPr>
          <a:xfrm>
            <a:off x="188913" y="0"/>
            <a:ext cx="8955087" cy="6858000"/>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Are you Paying Attention?  Really??</a:t>
            </a:r>
            <a:endParaRPr lang="en-US" sz="2800" dirty="0"/>
          </a:p>
        </p:txBody>
      </p:sp>
      <p:sp>
        <p:nvSpPr>
          <p:cNvPr id="3" name="Content Placeholder 2"/>
          <p:cNvSpPr>
            <a:spLocks noGrp="1"/>
          </p:cNvSpPr>
          <p:nvPr>
            <p:ph idx="1"/>
          </p:nvPr>
        </p:nvSpPr>
        <p:spPr/>
        <p:txBody>
          <a:bodyPr/>
          <a:lstStyle/>
          <a:p>
            <a:endParaRPr lang="en-US" dirty="0"/>
          </a:p>
        </p:txBody>
      </p:sp>
    </p:spTree>
    <p:controls>
      <p:control spid="1026" name="ShockwaveFlash1" r:id="rId2" imgW="3505689" imgH="2438095"/>
    </p:controls>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p:txBody>
          <a:bodyPr/>
          <a:lstStyle/>
          <a:p>
            <a:endParaRPr lang="en-US" smtClean="0"/>
          </a:p>
        </p:txBody>
      </p:sp>
      <p:pic>
        <p:nvPicPr>
          <p:cNvPr id="6147" name="Picture 3"/>
          <p:cNvPicPr>
            <a:picLocks noGrp="1" noChangeAspect="1" noChangeArrowheads="1"/>
          </p:cNvPicPr>
          <p:nvPr>
            <p:ph type="body" idx="4294967295"/>
          </p:nvPr>
        </p:nvPicPr>
        <p:blipFill>
          <a:blip r:embed="rId3" cstate="print"/>
          <a:srcRect/>
          <a:stretch>
            <a:fillRect/>
          </a:stretch>
        </p:blipFill>
        <p:spPr>
          <a:xfrm>
            <a:off x="0" y="0"/>
            <a:ext cx="9144000" cy="6858000"/>
          </a:xfrm>
        </p:spPr>
      </p:pic>
      <p:sp>
        <p:nvSpPr>
          <p:cNvPr id="6148" name="Text Box 4"/>
          <p:cNvSpPr txBox="1">
            <a:spLocks noChangeArrowheads="1"/>
          </p:cNvSpPr>
          <p:nvPr/>
        </p:nvSpPr>
        <p:spPr bwMode="auto">
          <a:xfrm>
            <a:off x="2133600" y="5486400"/>
            <a:ext cx="4953000" cy="519113"/>
          </a:xfrm>
          <a:prstGeom prst="rect">
            <a:avLst/>
          </a:prstGeom>
          <a:noFill/>
          <a:ln w="9525">
            <a:noFill/>
            <a:miter lim="800000"/>
            <a:headEnd/>
            <a:tailEnd/>
          </a:ln>
        </p:spPr>
        <p:txBody>
          <a:bodyPr>
            <a:spAutoFit/>
          </a:bodyPr>
          <a:lstStyle/>
          <a:p>
            <a:pPr>
              <a:spcBef>
                <a:spcPct val="50000"/>
              </a:spcBef>
            </a:pPr>
            <a:r>
              <a:rPr lang="en-US"/>
              <a:t>Or is this a Book?</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457200" y="214313"/>
            <a:ext cx="8486775" cy="1462087"/>
          </a:xfrm>
        </p:spPr>
        <p:txBody>
          <a:bodyPr/>
          <a:lstStyle/>
          <a:p>
            <a:r>
              <a:rPr lang="en-US" sz="2800" smtClean="0"/>
              <a:t>How do your students read now ? </a:t>
            </a:r>
            <a:br>
              <a:rPr lang="en-US" sz="2800" smtClean="0"/>
            </a:br>
            <a:r>
              <a:rPr lang="en-US" sz="2800" smtClean="0"/>
              <a:t>How will they read in the future?</a:t>
            </a:r>
          </a:p>
        </p:txBody>
      </p:sp>
      <p:pic>
        <p:nvPicPr>
          <p:cNvPr id="7171" name="Picture 6" descr="MP900289026[1]"/>
          <p:cNvPicPr>
            <a:picLocks noChangeAspect="1" noChangeArrowheads="1"/>
          </p:cNvPicPr>
          <p:nvPr/>
        </p:nvPicPr>
        <p:blipFill>
          <a:blip r:embed="rId3" cstate="print"/>
          <a:srcRect/>
          <a:stretch>
            <a:fillRect/>
          </a:stretch>
        </p:blipFill>
        <p:spPr bwMode="auto">
          <a:xfrm>
            <a:off x="304800" y="2209800"/>
            <a:ext cx="3124200" cy="4165600"/>
          </a:xfrm>
          <a:prstGeom prst="rect">
            <a:avLst/>
          </a:prstGeom>
          <a:noFill/>
          <a:ln w="9525">
            <a:noFill/>
            <a:miter lim="800000"/>
            <a:headEnd/>
            <a:tailEnd/>
          </a:ln>
        </p:spPr>
      </p:pic>
      <p:pic>
        <p:nvPicPr>
          <p:cNvPr id="7172" name="Content Placeholder 3" descr="students with disabilites.JPG"/>
          <p:cNvPicPr>
            <a:picLocks noChangeAspect="1"/>
          </p:cNvPicPr>
          <p:nvPr/>
        </p:nvPicPr>
        <p:blipFill>
          <a:blip r:embed="rId4" cstate="print"/>
          <a:srcRect/>
          <a:stretch>
            <a:fillRect/>
          </a:stretch>
        </p:blipFill>
        <p:spPr bwMode="auto">
          <a:xfrm>
            <a:off x="4343400" y="2286000"/>
            <a:ext cx="4078288" cy="4078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81000" y="-304800"/>
            <a:ext cx="8534400" cy="1462087"/>
          </a:xfrm>
        </p:spPr>
        <p:txBody>
          <a:bodyPr/>
          <a:lstStyle/>
          <a:p>
            <a:r>
              <a:rPr lang="en-US" sz="2800" dirty="0" smtClean="0"/>
              <a:t>When the Book vs. the Content  becomes the Barrier</a:t>
            </a:r>
          </a:p>
        </p:txBody>
      </p:sp>
      <p:sp>
        <p:nvSpPr>
          <p:cNvPr id="8195" name="Rectangle 3"/>
          <p:cNvSpPr>
            <a:spLocks noGrp="1" noChangeArrowheads="1"/>
          </p:cNvSpPr>
          <p:nvPr>
            <p:ph type="body" idx="1"/>
          </p:nvPr>
        </p:nvSpPr>
        <p:spPr>
          <a:xfrm>
            <a:off x="990600" y="2743200"/>
            <a:ext cx="7772400" cy="4114800"/>
          </a:xfrm>
        </p:spPr>
        <p:txBody>
          <a:bodyPr/>
          <a:lstStyle/>
          <a:p>
            <a:r>
              <a:rPr lang="en-US" sz="2800" dirty="0" smtClean="0"/>
              <a:t>To gain meaningful access to the curriculum,</a:t>
            </a:r>
          </a:p>
          <a:p>
            <a:pPr>
              <a:buNone/>
            </a:pPr>
            <a:r>
              <a:rPr lang="en-US" sz="2800" dirty="0" smtClean="0"/>
              <a:t>    students with reading challenges  must </a:t>
            </a:r>
          </a:p>
          <a:p>
            <a:pPr>
              <a:buNone/>
            </a:pPr>
            <a:r>
              <a:rPr lang="en-US" sz="2800" dirty="0" smtClean="0"/>
              <a:t>    overcome substantial   barriers imposed by  </a:t>
            </a:r>
          </a:p>
          <a:p>
            <a:pPr>
              <a:buNone/>
            </a:pPr>
            <a:r>
              <a:rPr lang="en-US" sz="2800" dirty="0" smtClean="0"/>
              <a:t>    the printed materials they are asked to read</a:t>
            </a:r>
            <a:r>
              <a:rPr lang="en-US" dirty="0" smtClean="0"/>
              <a:t>.</a:t>
            </a:r>
          </a:p>
          <a:p>
            <a:pPr>
              <a:buFont typeface="Wingdings" pitchFamily="2" charset="2"/>
              <a:buNone/>
            </a:pPr>
            <a:endParaRPr lang="en-US" dirty="0" smtClean="0"/>
          </a:p>
        </p:txBody>
      </p:sp>
      <p:pic>
        <p:nvPicPr>
          <p:cNvPr id="4" name="Picture 3" descr="storytelling-150x150.png"/>
          <p:cNvPicPr>
            <a:picLocks noChangeAspect="1"/>
          </p:cNvPicPr>
          <p:nvPr/>
        </p:nvPicPr>
        <p:blipFill>
          <a:blip r:embed="rId3" cstate="print"/>
          <a:stretch>
            <a:fillRect/>
          </a:stretch>
        </p:blipFill>
        <p:spPr>
          <a:xfrm rot="20375297">
            <a:off x="4420243" y="5036226"/>
            <a:ext cx="1913984" cy="1888691"/>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z="2800" smtClean="0"/>
              <a:t>Social &amp; Digital Media</a:t>
            </a:r>
          </a:p>
        </p:txBody>
      </p:sp>
      <p:sp>
        <p:nvSpPr>
          <p:cNvPr id="9219" name="Rectangle 3"/>
          <p:cNvSpPr>
            <a:spLocks noGrp="1" noChangeArrowheads="1"/>
          </p:cNvSpPr>
          <p:nvPr>
            <p:ph type="body" idx="1"/>
          </p:nvPr>
        </p:nvSpPr>
        <p:spPr/>
        <p:txBody>
          <a:bodyPr/>
          <a:lstStyle/>
          <a:p>
            <a:endParaRPr lang="en-US" smtClean="0"/>
          </a:p>
          <a:p>
            <a:r>
              <a:rPr lang="en-US" smtClean="0"/>
              <a:t>A broad spectrum technologies that will allow students with disabilities access to the innovative technologies that they will need for progressing in the general education curriculum, social networking &amp; successful post HS careers.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2800" smtClean="0"/>
              <a:t>Digital &amp; Social Media Tools</a:t>
            </a:r>
          </a:p>
        </p:txBody>
      </p:sp>
      <p:sp>
        <p:nvSpPr>
          <p:cNvPr id="10243" name="Rectangle 3"/>
          <p:cNvSpPr>
            <a:spLocks noGrp="1" noChangeArrowheads="1"/>
          </p:cNvSpPr>
          <p:nvPr>
            <p:ph type="body" idx="1"/>
          </p:nvPr>
        </p:nvSpPr>
        <p:spPr/>
        <p:txBody>
          <a:bodyPr/>
          <a:lstStyle/>
          <a:p>
            <a:pPr eaLnBrk="1" hangingPunct="1"/>
            <a:r>
              <a:rPr lang="en-US" sz="2800" smtClean="0"/>
              <a:t> </a:t>
            </a:r>
            <a:r>
              <a:rPr lang="en-US" sz="2400" smtClean="0"/>
              <a:t>Facebook, YouTube, Twitter, Second Life,&amp; JING thousands of blogs, wikis, and related social media tools are growing exponentially.</a:t>
            </a:r>
          </a:p>
          <a:p>
            <a:pPr eaLnBrk="1" hangingPunct="1">
              <a:buFont typeface="Wingdings" pitchFamily="2" charset="2"/>
              <a:buNone/>
            </a:pPr>
            <a:endParaRPr lang="en-US" sz="2400" smtClean="0"/>
          </a:p>
          <a:p>
            <a:pPr eaLnBrk="1" hangingPunct="1"/>
            <a:r>
              <a:rPr lang="en-US" sz="2400" smtClean="0"/>
              <a:t>Social media tools have changed the way today’s students read,  meet, communicate and collaborate. </a:t>
            </a:r>
          </a:p>
          <a:p>
            <a:pPr eaLnBrk="1" hangingPunct="1">
              <a:buFont typeface="Wingdings" pitchFamily="2" charset="2"/>
              <a:buNone/>
            </a:pPr>
            <a:endParaRPr lang="en-US" sz="2400" smtClean="0"/>
          </a:p>
          <a:p>
            <a:pPr eaLnBrk="1" hangingPunct="1"/>
            <a:r>
              <a:rPr lang="en-US" sz="2400" smtClean="0"/>
              <a:t>When  well used  they connect, inform, entertain, and educate. </a:t>
            </a:r>
          </a:p>
          <a:p>
            <a:pPr eaLnBrk="1" hangingPunct="1">
              <a:buFont typeface="Wingdings" pitchFamily="2" charset="2"/>
              <a:buNone/>
            </a:pPr>
            <a:endParaRPr lang="en-US" sz="2400" smtClean="0"/>
          </a:p>
          <a:p>
            <a:pPr eaLnBrk="1" hangingPunct="1"/>
            <a:endParaRPr lang="en-US" sz="2400" smtClean="0"/>
          </a:p>
          <a:p>
            <a:pPr eaLnBrk="1" hangingPunct="1"/>
            <a:endParaRPr lang="en-US" sz="2800" smtClean="0"/>
          </a:p>
        </p:txBody>
      </p:sp>
    </p:spTree>
  </p:cSld>
  <p:clrMapOvr>
    <a:masterClrMapping/>
  </p:clrMapOvr>
  <p:transition advTm="9734"/>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3" cstate="print"/>
          <a:srcRect/>
          <a:stretch>
            <a:fillRect/>
          </a:stretch>
        </p:blipFill>
        <p:spPr bwMode="auto">
          <a:xfrm>
            <a:off x="0" y="149680"/>
            <a:ext cx="9144000" cy="67083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Blends">
  <a:themeElements>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Echo</Template>
  <TotalTime>1451</TotalTime>
  <Words>1032</Words>
  <Application>Microsoft Office PowerPoint</Application>
  <PresentationFormat>On-screen Show (4:3)</PresentationFormat>
  <Paragraphs>130</Paragraphs>
  <Slides>33</Slides>
  <Notes>33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Blends</vt:lpstr>
      <vt:lpstr>Turning the Page</vt:lpstr>
      <vt:lpstr>Students live in a Digital World.</vt:lpstr>
      <vt:lpstr>Slide 3</vt:lpstr>
      <vt:lpstr>Slide 4</vt:lpstr>
      <vt:lpstr>How do your students read now ?  How will they read in the future?</vt:lpstr>
      <vt:lpstr>When the Book vs. the Content  becomes the Barrier</vt:lpstr>
      <vt:lpstr>Social &amp; Digital Media</vt:lpstr>
      <vt:lpstr>Digital &amp; Social Media Tools</vt:lpstr>
      <vt:lpstr>Slide 9</vt:lpstr>
      <vt:lpstr>What does this stuff look like?</vt:lpstr>
      <vt:lpstr>Slide 11</vt:lpstr>
      <vt:lpstr>Today’s students…</vt:lpstr>
      <vt:lpstr>Our students today are all “native speakers”…</vt:lpstr>
      <vt:lpstr>The single biggest problem facing education today is…</vt:lpstr>
      <vt:lpstr>Slide 15</vt:lpstr>
      <vt:lpstr>Digital Media Features</vt:lpstr>
      <vt:lpstr>Slide 17</vt:lpstr>
      <vt:lpstr>Slide 18</vt:lpstr>
      <vt:lpstr>Digital Text</vt:lpstr>
      <vt:lpstr>    Shifting your thinking from a “book” to digital device to hold  text </vt:lpstr>
      <vt:lpstr>More shift happens</vt:lpstr>
      <vt:lpstr>Slide 22</vt:lpstr>
      <vt:lpstr>Slide 23</vt:lpstr>
      <vt:lpstr>Slide 24</vt:lpstr>
      <vt:lpstr>Text to Speech Applications  </vt:lpstr>
      <vt:lpstr>Auditory Output – Pod Casting</vt:lpstr>
      <vt:lpstr>IDEA…</vt:lpstr>
      <vt:lpstr>Which Students Qualify for AIM ?</vt:lpstr>
      <vt:lpstr>Digital Text Resource</vt:lpstr>
      <vt:lpstr>Slide 30</vt:lpstr>
      <vt:lpstr>Slide 31</vt:lpstr>
      <vt:lpstr>Slide 32</vt:lpstr>
      <vt:lpstr>Are you Paying Attention?  Really??</vt:lpstr>
    </vt:vector>
  </TitlesOfParts>
  <Company>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READ-WRITE    LISTEN-SPEAK  TECHNOLOGY SUPPORTS FOR ACADEMIC ACCESS</dc:title>
  <dc:creator>michaelferguson</dc:creator>
  <cp:lastModifiedBy>Michael Ferguson</cp:lastModifiedBy>
  <cp:revision>94</cp:revision>
  <dcterms:created xsi:type="dcterms:W3CDTF">2009-02-28T15:05:22Z</dcterms:created>
  <dcterms:modified xsi:type="dcterms:W3CDTF">2011-08-30T16:28:09Z</dcterms:modified>
</cp:coreProperties>
</file>